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5" r:id="rId6"/>
    <p:sldMasterId id="2147483723" r:id="rId7"/>
  </p:sldMasterIdLst>
  <p:notesMasterIdLst>
    <p:notesMasterId r:id="rId26"/>
  </p:notesMasterIdLst>
  <p:handoutMasterIdLst>
    <p:handoutMasterId r:id="rId27"/>
  </p:handoutMasterIdLst>
  <p:sldIdLst>
    <p:sldId id="574" r:id="rId8"/>
    <p:sldId id="389" r:id="rId9"/>
    <p:sldId id="268" r:id="rId10"/>
    <p:sldId id="364" r:id="rId11"/>
    <p:sldId id="362" r:id="rId12"/>
    <p:sldId id="366" r:id="rId13"/>
    <p:sldId id="365" r:id="rId14"/>
    <p:sldId id="369" r:id="rId15"/>
    <p:sldId id="573" r:id="rId16"/>
    <p:sldId id="370" r:id="rId17"/>
    <p:sldId id="377" r:id="rId18"/>
    <p:sldId id="572" r:id="rId19"/>
    <p:sldId id="382" r:id="rId20"/>
    <p:sldId id="381" r:id="rId21"/>
    <p:sldId id="383" r:id="rId22"/>
    <p:sldId id="384" r:id="rId23"/>
    <p:sldId id="385" r:id="rId24"/>
    <p:sldId id="319" r:id="rId2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2DB"/>
    <a:srgbClr val="F3840E"/>
    <a:srgbClr val="DD25C6"/>
    <a:srgbClr val="F9BECC"/>
    <a:srgbClr val="F931B7"/>
    <a:srgbClr val="752774"/>
    <a:srgbClr val="6CB1FF"/>
    <a:srgbClr val="F6F1EF"/>
    <a:srgbClr val="052444"/>
    <a:srgbClr val="3564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82" autoAdjust="0"/>
    <p:restoredTop sz="93447" autoAdjust="0"/>
  </p:normalViewPr>
  <p:slideViewPr>
    <p:cSldViewPr snapToGrid="0">
      <p:cViewPr varScale="1">
        <p:scale>
          <a:sx n="63" d="100"/>
          <a:sy n="63" d="100"/>
        </p:scale>
        <p:origin x="492" y="56"/>
      </p:cViewPr>
      <p:guideLst>
        <p:guide orient="horz" pos="2160"/>
        <p:guide pos="3840"/>
      </p:guideLst>
    </p:cSldViewPr>
  </p:slid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C698EF-75E4-2714-81B3-BDE7A2B00C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FF2F36A-64C9-9CC4-C211-4FB0DE9A1E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0AF4D5-6AE2-4541-8D69-8A83405E1718}" type="datetimeFigureOut">
              <a:rPr lang="en-GB" smtClean="0"/>
              <a:t>21/03/2024</a:t>
            </a:fld>
            <a:endParaRPr lang="en-GB"/>
          </a:p>
        </p:txBody>
      </p:sp>
      <p:sp>
        <p:nvSpPr>
          <p:cNvPr id="4" name="Footer Placeholder 3">
            <a:extLst>
              <a:ext uri="{FF2B5EF4-FFF2-40B4-BE49-F238E27FC236}">
                <a16:creationId xmlns:a16="http://schemas.microsoft.com/office/drawing/2014/main" id="{EA19F74A-5FB9-9E77-5A2D-EEF6CCFCA9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FC9D305-0ED3-AA76-BD14-45F60A4178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975FE8-D510-469C-9D3B-1E5CEF8898B9}" type="slidenum">
              <a:rPr lang="en-GB" smtClean="0"/>
              <a:t>‹#›</a:t>
            </a:fld>
            <a:endParaRPr lang="en-GB"/>
          </a:p>
        </p:txBody>
      </p:sp>
    </p:spTree>
    <p:extLst>
      <p:ext uri="{BB962C8B-B14F-4D97-AF65-F5344CB8AC3E}">
        <p14:creationId xmlns:p14="http://schemas.microsoft.com/office/powerpoint/2010/main" val="3575982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7576-D11D-4EA4-B8AB-1DD1FB175C37}" type="datetimeFigureOut">
              <a:rPr lang="en-GB" smtClean="0"/>
              <a:t>21/03/2024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859E-58C6-477A-892A-7AF214607DCE}" type="slidenum">
              <a:rPr lang="en-GB" smtClean="0"/>
              <a:t>‹#›</a:t>
            </a:fld>
            <a:endParaRPr lang="en-GB"/>
          </a:p>
        </p:txBody>
      </p:sp>
    </p:spTree>
    <p:extLst>
      <p:ext uri="{BB962C8B-B14F-4D97-AF65-F5344CB8AC3E}">
        <p14:creationId xmlns:p14="http://schemas.microsoft.com/office/powerpoint/2010/main" val="130617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85E39-DE6A-C475-FFFE-A3F87403A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30661-18AB-0F2B-AD40-374A82792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E6999-5201-E2D1-AEA9-599B9E228A9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6F518AC-F2B7-5D3B-E919-642D5261232D}"/>
              </a:ext>
            </a:extLst>
          </p:cNvPr>
          <p:cNvSpPr>
            <a:spLocks noGrp="1"/>
          </p:cNvSpPr>
          <p:nvPr>
            <p:ph type="sldNum" sz="quarter" idx="5"/>
          </p:nvPr>
        </p:nvSpPr>
        <p:spPr/>
        <p:txBody>
          <a:bodyPr/>
          <a:lstStyle/>
          <a:p>
            <a:fld id="{784D859E-58C6-477A-892A-7AF214607DCE}" type="slidenum">
              <a:rPr lang="en-GB" smtClean="0"/>
              <a:t>2</a:t>
            </a:fld>
            <a:endParaRPr lang="en-GB"/>
          </a:p>
        </p:txBody>
      </p:sp>
    </p:spTree>
    <p:extLst>
      <p:ext uri="{BB962C8B-B14F-4D97-AF65-F5344CB8AC3E}">
        <p14:creationId xmlns:p14="http://schemas.microsoft.com/office/powerpoint/2010/main" val="360506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12</a:t>
            </a:fld>
            <a:endParaRPr lang="en-GB"/>
          </a:p>
        </p:txBody>
      </p:sp>
    </p:spTree>
    <p:extLst>
      <p:ext uri="{BB962C8B-B14F-4D97-AF65-F5344CB8AC3E}">
        <p14:creationId xmlns:p14="http://schemas.microsoft.com/office/powerpoint/2010/main" val="1510341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15</a:t>
            </a:fld>
            <a:endParaRPr lang="en-GB"/>
          </a:p>
        </p:txBody>
      </p:sp>
    </p:spTree>
    <p:extLst>
      <p:ext uri="{BB962C8B-B14F-4D97-AF65-F5344CB8AC3E}">
        <p14:creationId xmlns:p14="http://schemas.microsoft.com/office/powerpoint/2010/main" val="34603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16</a:t>
            </a:fld>
            <a:endParaRPr lang="en-GB"/>
          </a:p>
        </p:txBody>
      </p:sp>
    </p:spTree>
    <p:extLst>
      <p:ext uri="{BB962C8B-B14F-4D97-AF65-F5344CB8AC3E}">
        <p14:creationId xmlns:p14="http://schemas.microsoft.com/office/powerpoint/2010/main" val="45169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17</a:t>
            </a:fld>
            <a:endParaRPr lang="en-GB"/>
          </a:p>
        </p:txBody>
      </p:sp>
    </p:spTree>
    <p:extLst>
      <p:ext uri="{BB962C8B-B14F-4D97-AF65-F5344CB8AC3E}">
        <p14:creationId xmlns:p14="http://schemas.microsoft.com/office/powerpoint/2010/main" val="90346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78767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Use zero trust not zero compliance or security phrase</a:t>
            </a: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3</a:t>
            </a:fld>
            <a:endParaRPr lang="en-GB"/>
          </a:p>
        </p:txBody>
      </p:sp>
    </p:spTree>
    <p:extLst>
      <p:ext uri="{BB962C8B-B14F-4D97-AF65-F5344CB8AC3E}">
        <p14:creationId xmlns:p14="http://schemas.microsoft.com/office/powerpoint/2010/main" val="186792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Dreaming big: Talk about all these people in Bletchley Park as an example that needed to be employed post WW2, issue with women with marriage bar and Stephanie (Dame) Shirley who launched Freelance programmers to hire competent women with flexibility and to give opportunities. Finally sex discrimination act and equal pay act in 70s. Still most ran on mainframes, not even network </a:t>
            </a:r>
          </a:p>
          <a:p>
            <a:pPr marL="171450" indent="-171450">
              <a:buFontTx/>
              <a:buChar char="-"/>
            </a:pPr>
            <a:r>
              <a:rPr lang="en-US" dirty="0"/>
              <a:t>Connecting to masses: Mention opportunities opening up for programming, exploring new tech, but still need to discuss inequality in targeting women or also women able to study and follow tech careers. Starting to connect more to mass world needs and processes. Still a wilderness frontier though like when first programming for the Apollo spacecraft. Cheaper products and more feature richness in biz apps e.g. UI. Still limited separation on server side.</a:t>
            </a:r>
          </a:p>
          <a:p>
            <a:pPr marL="171450" indent="-171450">
              <a:buFontTx/>
              <a:buChar char="-"/>
            </a:pPr>
            <a:r>
              <a:rPr lang="en-US" dirty="0"/>
              <a:t>- Scaling up enterprise: </a:t>
            </a:r>
          </a:p>
          <a:p>
            <a:pPr marL="171450" indent="-171450">
              <a:buFontTx/>
              <a:buChar char="-"/>
            </a:pPr>
            <a:r>
              <a:rPr lang="en-US" dirty="0"/>
              <a:t>- Getting low or no code: </a:t>
            </a:r>
          </a:p>
          <a:p>
            <a:pPr marL="171450" indent="-171450">
              <a:buFontTx/>
              <a:buChar char="-"/>
            </a:pPr>
            <a:r>
              <a:rPr lang="en-US" dirty="0"/>
              <a:t>d</a:t>
            </a: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4</a:t>
            </a:fld>
            <a:endParaRPr lang="en-GB"/>
          </a:p>
        </p:txBody>
      </p:sp>
    </p:spTree>
    <p:extLst>
      <p:ext uri="{BB962C8B-B14F-4D97-AF65-F5344CB8AC3E}">
        <p14:creationId xmlns:p14="http://schemas.microsoft.com/office/powerpoint/2010/main" val="112002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5</a:t>
            </a:fld>
            <a:endParaRPr lang="en-GB"/>
          </a:p>
        </p:txBody>
      </p:sp>
    </p:spTree>
    <p:extLst>
      <p:ext uri="{BB962C8B-B14F-4D97-AF65-F5344CB8AC3E}">
        <p14:creationId xmlns:p14="http://schemas.microsoft.com/office/powerpoint/2010/main" val="226437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6</a:t>
            </a:fld>
            <a:endParaRPr lang="en-GB"/>
          </a:p>
        </p:txBody>
      </p:sp>
    </p:spTree>
    <p:extLst>
      <p:ext uri="{BB962C8B-B14F-4D97-AF65-F5344CB8AC3E}">
        <p14:creationId xmlns:p14="http://schemas.microsoft.com/office/powerpoint/2010/main" val="9222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7</a:t>
            </a:fld>
            <a:endParaRPr lang="en-GB"/>
          </a:p>
        </p:txBody>
      </p:sp>
    </p:spTree>
    <p:extLst>
      <p:ext uri="{BB962C8B-B14F-4D97-AF65-F5344CB8AC3E}">
        <p14:creationId xmlns:p14="http://schemas.microsoft.com/office/powerpoint/2010/main" val="224135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8</a:t>
            </a:fld>
            <a:endParaRPr lang="en-GB"/>
          </a:p>
        </p:txBody>
      </p:sp>
    </p:spTree>
    <p:extLst>
      <p:ext uri="{BB962C8B-B14F-4D97-AF65-F5344CB8AC3E}">
        <p14:creationId xmlns:p14="http://schemas.microsoft.com/office/powerpoint/2010/main" val="18828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9</a:t>
            </a:fld>
            <a:endParaRPr lang="en-GB"/>
          </a:p>
        </p:txBody>
      </p:sp>
    </p:spTree>
    <p:extLst>
      <p:ext uri="{BB962C8B-B14F-4D97-AF65-F5344CB8AC3E}">
        <p14:creationId xmlns:p14="http://schemas.microsoft.com/office/powerpoint/2010/main" val="162171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Unknown downstream impact, integration challenges, feature preservation, automation failures</a:t>
            </a:r>
            <a:endParaRPr lang="en-GB" dirty="0"/>
          </a:p>
        </p:txBody>
      </p:sp>
      <p:sp>
        <p:nvSpPr>
          <p:cNvPr id="4" name="Slide Number Placeholder 3"/>
          <p:cNvSpPr>
            <a:spLocks noGrp="1"/>
          </p:cNvSpPr>
          <p:nvPr>
            <p:ph type="sldNum" sz="quarter" idx="5"/>
          </p:nvPr>
        </p:nvSpPr>
        <p:spPr/>
        <p:txBody>
          <a:bodyPr/>
          <a:lstStyle/>
          <a:p>
            <a:fld id="{784D859E-58C6-477A-892A-7AF214607DCE}" type="slidenum">
              <a:rPr lang="en-GB" smtClean="0"/>
              <a:t>10</a:t>
            </a:fld>
            <a:endParaRPr lang="en-GB"/>
          </a:p>
        </p:txBody>
      </p:sp>
    </p:spTree>
    <p:extLst>
      <p:ext uri="{BB962C8B-B14F-4D97-AF65-F5344CB8AC3E}">
        <p14:creationId xmlns:p14="http://schemas.microsoft.com/office/powerpoint/2010/main" val="162145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BAC5-4592-89B4-EB04-813BFAD0461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t-PT"/>
          </a:p>
        </p:txBody>
      </p:sp>
      <p:sp>
        <p:nvSpPr>
          <p:cNvPr id="3" name="Subtitle 2">
            <a:extLst>
              <a:ext uri="{FF2B5EF4-FFF2-40B4-BE49-F238E27FC236}">
                <a16:creationId xmlns:a16="http://schemas.microsoft.com/office/drawing/2014/main" id="{9BFA30C1-995A-C09A-C5F5-EF88EBF9C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t-PT"/>
          </a:p>
        </p:txBody>
      </p:sp>
      <p:sp>
        <p:nvSpPr>
          <p:cNvPr id="4" name="Date Placeholder 3">
            <a:extLst>
              <a:ext uri="{FF2B5EF4-FFF2-40B4-BE49-F238E27FC236}">
                <a16:creationId xmlns:a16="http://schemas.microsoft.com/office/drawing/2014/main" id="{C47DCE6D-E716-6048-8580-EEEC3390C3EC}"/>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FBD27BEA-C1E2-CC12-72E2-7F4742B1F719}"/>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83894E96-F829-0B0E-0695-5C8FE84ED531}"/>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11857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BFD-442D-6445-AEBC-D6E62266E5A6}"/>
              </a:ext>
            </a:extLst>
          </p:cNvPr>
          <p:cNvSpPr>
            <a:spLocks noGrp="1"/>
          </p:cNvSpPr>
          <p:nvPr>
            <p:ph type="title"/>
          </p:nvPr>
        </p:nvSpPr>
        <p:spPr/>
        <p:txBody>
          <a:bodyPr/>
          <a:lstStyle/>
          <a:p>
            <a:r>
              <a:rPr lang="en-GB"/>
              <a:t>Click to edit Master title style</a:t>
            </a:r>
            <a:endParaRPr lang="pt-PT"/>
          </a:p>
        </p:txBody>
      </p:sp>
      <p:sp>
        <p:nvSpPr>
          <p:cNvPr id="3" name="Vertical Text Placeholder 2">
            <a:extLst>
              <a:ext uri="{FF2B5EF4-FFF2-40B4-BE49-F238E27FC236}">
                <a16:creationId xmlns:a16="http://schemas.microsoft.com/office/drawing/2014/main" id="{C56CB986-B77A-20FA-C488-9F965A4A17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Date Placeholder 3">
            <a:extLst>
              <a:ext uri="{FF2B5EF4-FFF2-40B4-BE49-F238E27FC236}">
                <a16:creationId xmlns:a16="http://schemas.microsoft.com/office/drawing/2014/main" id="{E897F3A0-06C4-D908-BA73-D4871B23343D}"/>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B64F3509-4C7F-C634-8F82-D5F340B2875A}"/>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ED24F14-5376-3855-2D4E-5773C907A08D}"/>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47046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60726C-95A9-CA11-AB1E-5854436F2A7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t-PT"/>
          </a:p>
        </p:txBody>
      </p:sp>
      <p:sp>
        <p:nvSpPr>
          <p:cNvPr id="3" name="Vertical Text Placeholder 2">
            <a:extLst>
              <a:ext uri="{FF2B5EF4-FFF2-40B4-BE49-F238E27FC236}">
                <a16:creationId xmlns:a16="http://schemas.microsoft.com/office/drawing/2014/main" id="{F2CADAEE-5236-5588-9E24-4D681C0661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Date Placeholder 3">
            <a:extLst>
              <a:ext uri="{FF2B5EF4-FFF2-40B4-BE49-F238E27FC236}">
                <a16:creationId xmlns:a16="http://schemas.microsoft.com/office/drawing/2014/main" id="{12769393-77A2-45E3-861E-498DF55AFB21}"/>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22206734-EA5C-93E4-6C6B-8BA6A00838B5}"/>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C2FEB18-B8F4-07D9-35DD-8FEC10382239}"/>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295958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832513"/>
            <a:ext cx="10515600" cy="858175"/>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Tree>
    <p:extLst>
      <p:ext uri="{BB962C8B-B14F-4D97-AF65-F5344CB8AC3E}">
        <p14:creationId xmlns:p14="http://schemas.microsoft.com/office/powerpoint/2010/main" val="32125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8388-DAF4-0CFB-6D7E-AD1DFF2573BC}"/>
              </a:ext>
            </a:extLst>
          </p:cNvPr>
          <p:cNvSpPr>
            <a:spLocks noGrp="1"/>
          </p:cNvSpPr>
          <p:nvPr>
            <p:ph type="title" hasCustomPrompt="1"/>
          </p:nvPr>
        </p:nvSpPr>
        <p:spPr/>
        <p:txBody>
          <a:bodyPr/>
          <a:lstStyle>
            <a:lvl1pPr>
              <a:defRPr/>
            </a:lvl1pPr>
          </a:lstStyle>
          <a:p>
            <a:r>
              <a:rPr lang="en-US" dirty="0"/>
              <a:t>Thank You to our sponsors!</a:t>
            </a:r>
            <a:endParaRPr lang="en-GB" dirty="0"/>
          </a:p>
        </p:txBody>
      </p:sp>
      <p:sp>
        <p:nvSpPr>
          <p:cNvPr id="4" name="Date Placeholder 3">
            <a:extLst>
              <a:ext uri="{FF2B5EF4-FFF2-40B4-BE49-F238E27FC236}">
                <a16:creationId xmlns:a16="http://schemas.microsoft.com/office/drawing/2014/main" id="{2E413FA9-62FA-2905-FAB5-065D46945F5C}"/>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F2361A02-126B-7F21-E240-2285E8867A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823F0-E5FC-3E15-B6A5-479A2D736B24}"/>
              </a:ext>
            </a:extLst>
          </p:cNvPr>
          <p:cNvSpPr>
            <a:spLocks noGrp="1"/>
          </p:cNvSpPr>
          <p:nvPr>
            <p:ph type="sldNum" sz="quarter" idx="12"/>
          </p:nvPr>
        </p:nvSpPr>
        <p:spPr/>
        <p:txBody>
          <a:bodyPr/>
          <a:lstStyle/>
          <a:p>
            <a:fld id="{95496DC8-A556-4324-8034-7B325262A2A0}" type="slidenum">
              <a:rPr lang="en-GB" smtClean="0"/>
              <a:t>‹#›</a:t>
            </a:fld>
            <a:endParaRPr lang="en-GB"/>
          </a:p>
        </p:txBody>
      </p:sp>
      <p:pic>
        <p:nvPicPr>
          <p:cNvPr id="8" name="Picture 7" descr="Logo, icon&#10;&#10;Description automatically generated">
            <a:extLst>
              <a:ext uri="{FF2B5EF4-FFF2-40B4-BE49-F238E27FC236}">
                <a16:creationId xmlns:a16="http://schemas.microsoft.com/office/drawing/2014/main" id="{9302D3AD-FD1B-8286-527A-0C3A314A5A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3300" y="2176537"/>
            <a:ext cx="1835159" cy="1712815"/>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539C8F60-D223-ECF9-CFE5-C05B6D0315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01291" y="4942198"/>
            <a:ext cx="3341591" cy="693673"/>
          </a:xfrm>
          <a:prstGeom prst="rect">
            <a:avLst/>
          </a:prstGeom>
        </p:spPr>
      </p:pic>
      <p:pic>
        <p:nvPicPr>
          <p:cNvPr id="10" name="Picture 4">
            <a:extLst>
              <a:ext uri="{FF2B5EF4-FFF2-40B4-BE49-F238E27FC236}">
                <a16:creationId xmlns:a16="http://schemas.microsoft.com/office/drawing/2014/main" id="{0E34846B-0D3E-1A74-F6FF-041AE7EEB9B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09688" y="4750719"/>
            <a:ext cx="3174821" cy="1171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B3BBE3-8BDB-F954-5ADA-F5E7132631E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35499" y="2447174"/>
            <a:ext cx="4908589" cy="1171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07CB-A963-F49E-A8D6-C615B6D6E3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3CED455-CF95-8A80-9918-FBFBBC73E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DC6B03D-1220-78C2-DFD6-2B005BA12318}"/>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3E350D94-15F1-DC8B-09A8-CC22F74A21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2F2332-24B3-BC47-3404-2067A3C7C3DF}"/>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35637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8388-DAF4-0CFB-6D7E-AD1DFF2573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4EBD45-9AA7-FC36-A36A-9986D9DB78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413FA9-62FA-2905-FAB5-065D46945F5C}"/>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F2361A02-126B-7F21-E240-2285E8867A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823F0-E5FC-3E15-B6A5-479A2D736B24}"/>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335170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1948-DEEF-8860-3CFC-DAA2778717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A5C05D8-DB23-93FB-29FB-40659CBDE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D47FBF-390B-F981-5D2B-95A0A059FAD0}"/>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B3B686D7-57D3-476F-4E48-16472D7DED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D5898E-824F-784D-8521-6E9C3D63597B}"/>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193035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3D9E-AD96-5388-9695-A58DC81E1F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9E2CF2-F4E5-640A-F52D-FC784F8FA6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713AEE2-3F7A-437E-F7AA-834B1C58A3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A894815-A87F-6421-9F31-522EE7FDE29D}"/>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6" name="Footer Placeholder 5">
            <a:extLst>
              <a:ext uri="{FF2B5EF4-FFF2-40B4-BE49-F238E27FC236}">
                <a16:creationId xmlns:a16="http://schemas.microsoft.com/office/drawing/2014/main" id="{1B6645C3-2DBE-A966-7A62-6E05CD4186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F64462-F5BB-AF37-3FE5-F5A54988A944}"/>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288800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039F-F015-B22D-5E3F-3A8CF076833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CDCAA0-2B62-0C26-1A51-468166D12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822765-BE0D-ED5E-AAA0-E282204433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D3EEFAD-A3C6-0210-4549-095834D339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161CC8-0DBB-F541-6DDA-F800D3476F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7F6698-9BD4-84AE-3B83-23CF5E10134B}"/>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8" name="Footer Placeholder 7">
            <a:extLst>
              <a:ext uri="{FF2B5EF4-FFF2-40B4-BE49-F238E27FC236}">
                <a16:creationId xmlns:a16="http://schemas.microsoft.com/office/drawing/2014/main" id="{D1D338C2-AFB4-8D65-39C0-4C3FFEE1C6C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62CA326-213B-A797-9724-91BDA098DB6C}"/>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123197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0427-47A8-5AEA-8EF3-8C234B24721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BB8D999-EE8A-530A-99C8-E48ECB6983FB}"/>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4" name="Footer Placeholder 3">
            <a:extLst>
              <a:ext uri="{FF2B5EF4-FFF2-40B4-BE49-F238E27FC236}">
                <a16:creationId xmlns:a16="http://schemas.microsoft.com/office/drawing/2014/main" id="{6D502F85-669F-9DF4-A589-EB1C2D500C5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9E2180A-CB0C-F76B-982B-D0295EBB554D}"/>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190230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9240-C33D-575C-D1CA-A26EE456A5B4}"/>
              </a:ext>
            </a:extLst>
          </p:cNvPr>
          <p:cNvSpPr>
            <a:spLocks noGrp="1"/>
          </p:cNvSpPr>
          <p:nvPr>
            <p:ph type="title"/>
          </p:nvPr>
        </p:nvSpPr>
        <p:spPr/>
        <p:txBody>
          <a:bodyPr/>
          <a:lstStyle/>
          <a:p>
            <a:r>
              <a:rPr lang="en-GB"/>
              <a:t>Click to edit Master title style</a:t>
            </a:r>
            <a:endParaRPr lang="pt-PT"/>
          </a:p>
        </p:txBody>
      </p:sp>
      <p:sp>
        <p:nvSpPr>
          <p:cNvPr id="3" name="Content Placeholder 2">
            <a:extLst>
              <a:ext uri="{FF2B5EF4-FFF2-40B4-BE49-F238E27FC236}">
                <a16:creationId xmlns:a16="http://schemas.microsoft.com/office/drawing/2014/main" id="{6F743C04-C959-453D-6917-DBE43F90B3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Date Placeholder 3">
            <a:extLst>
              <a:ext uri="{FF2B5EF4-FFF2-40B4-BE49-F238E27FC236}">
                <a16:creationId xmlns:a16="http://schemas.microsoft.com/office/drawing/2014/main" id="{32849739-DA6B-ADFC-0599-201DD419A3B0}"/>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01BA2985-C6DD-6D72-C2B3-2B5CF1F4F75E}"/>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B8FD7291-3E0F-1B95-A354-BF0BD51DDB07}"/>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291484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C99E96-FB26-8798-590E-80AA7A378211}"/>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3" name="Footer Placeholder 2">
            <a:extLst>
              <a:ext uri="{FF2B5EF4-FFF2-40B4-BE49-F238E27FC236}">
                <a16:creationId xmlns:a16="http://schemas.microsoft.com/office/drawing/2014/main" id="{B6863EDB-7E78-366B-6134-859FD98CFC2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168005F-938D-210E-B5C7-A0A2D054583A}"/>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255381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5D74-22C0-41D5-2F07-F9AFED45C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D19A48-42E5-CC43-80F2-6665B847DF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18C5BF3-1E3E-89A0-700D-379486C54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B27F6-6CCF-F5ED-D67A-DA9F053D33D4}"/>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6" name="Footer Placeholder 5">
            <a:extLst>
              <a:ext uri="{FF2B5EF4-FFF2-40B4-BE49-F238E27FC236}">
                <a16:creationId xmlns:a16="http://schemas.microsoft.com/office/drawing/2014/main" id="{0F308D42-B041-D1DB-3C33-3DB6958BE2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F0E1EEF-6DCF-0ADD-D0E1-8C04E6A08F29}"/>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1523431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A738-599D-7001-FDE2-0CF59A248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6E649A-BC7B-F34D-51B7-C2D6D5DF6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B31FD0-E1D2-53A3-F54C-06435DD77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85903-01AB-8732-3C78-15740055CC9D}"/>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6" name="Footer Placeholder 5">
            <a:extLst>
              <a:ext uri="{FF2B5EF4-FFF2-40B4-BE49-F238E27FC236}">
                <a16:creationId xmlns:a16="http://schemas.microsoft.com/office/drawing/2014/main" id="{11D30525-A176-40EE-3D18-6374BDE011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0E5103-2472-B11B-E091-10F13D8D912F}"/>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413132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4236-D87C-E91A-9817-37125AD43E5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C3A3AD-EC70-4C2C-142A-871473FF2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1EE5A4-2FEF-A7FD-9E42-2D0A812BA69A}"/>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8E03E594-3641-AA74-0BC3-46F34C4BB3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226A66-2576-6866-1666-9B978BDCF223}"/>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30099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BB747-BA74-7A77-D5A0-8EA8D42F90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3C280A-AD23-993E-DB77-141E0A14E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7F5BB5-95AB-2280-414D-452224F647C8}"/>
              </a:ext>
            </a:extLst>
          </p:cNvPr>
          <p:cNvSpPr>
            <a:spLocks noGrp="1"/>
          </p:cNvSpPr>
          <p:nvPr>
            <p:ph type="dt" sz="half" idx="10"/>
          </p:nvPr>
        </p:nvSpPr>
        <p:spPr/>
        <p:txBody>
          <a:body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D019B974-74AF-550E-BD73-BD321610CD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AA38F1-A254-590B-BAA1-018410640F82}"/>
              </a:ext>
            </a:extLst>
          </p:cNvPr>
          <p:cNvSpPr>
            <a:spLocks noGrp="1"/>
          </p:cNvSpPr>
          <p:nvPr>
            <p:ph type="sldNum" sz="quarter" idx="12"/>
          </p:nvPr>
        </p:nvSpPr>
        <p:spPr/>
        <p:txBody>
          <a:bodyPr/>
          <a:lstStyle/>
          <a:p>
            <a:fld id="{95496DC8-A556-4324-8034-7B325262A2A0}" type="slidenum">
              <a:rPr lang="en-GB" smtClean="0"/>
              <a:t>‹#›</a:t>
            </a:fld>
            <a:endParaRPr lang="en-GB"/>
          </a:p>
        </p:txBody>
      </p:sp>
    </p:spTree>
    <p:extLst>
      <p:ext uri="{BB962C8B-B14F-4D97-AF65-F5344CB8AC3E}">
        <p14:creationId xmlns:p14="http://schemas.microsoft.com/office/powerpoint/2010/main" val="116947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00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6A9-3438-C511-CF4F-80CC12B2F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281F04-C7BF-843D-FE57-7043307328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F8E4E3-C9A2-F325-58DA-2B2FFAF6FDD6}"/>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D008B05B-AD77-AAD0-D550-CCD8EA11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EA9D3-5E7E-3540-457E-7242CA4670D5}"/>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495077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C7DB-1041-7236-0BB2-16EE1CF46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74F6C-F8B6-C7E0-5272-1452B6AB55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0DBD6-2D95-53A0-6550-6A3E1B650DAE}"/>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24C67985-0EDE-1AD5-4FF5-1CB87190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471BA-B0D8-3B90-709A-DA7D6231B4F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3575773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920D-D0CB-BA65-1C24-D5DC8AF5C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0094E-3521-145D-86E8-AFD934BA4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612D4-FB68-B8FB-1A1B-FB3358514BA2}"/>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D2798B32-9229-7757-CEBB-07C63B3A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DF83D-80CD-4454-09B5-0A7219C91F34}"/>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370448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2934-B653-DEEB-8036-FA4AB633B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1397C-DF75-3C37-B15F-4284629A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BA876-2962-4C2E-9DC8-F06E6D0E6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492262-2BD7-0A70-E7B1-610A937DF8B7}"/>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6" name="Footer Placeholder 5">
            <a:extLst>
              <a:ext uri="{FF2B5EF4-FFF2-40B4-BE49-F238E27FC236}">
                <a16:creationId xmlns:a16="http://schemas.microsoft.com/office/drawing/2014/main" id="{778799C0-FCD2-EB02-B554-9F212CB4F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8C71D-4AF2-FE4C-12D7-5EDA62E4E9C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4114792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FB4F-DC49-B27C-0415-AE3E256687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t-PT"/>
          </a:p>
        </p:txBody>
      </p:sp>
      <p:sp>
        <p:nvSpPr>
          <p:cNvPr id="3" name="Text Placeholder 2">
            <a:extLst>
              <a:ext uri="{FF2B5EF4-FFF2-40B4-BE49-F238E27FC236}">
                <a16:creationId xmlns:a16="http://schemas.microsoft.com/office/drawing/2014/main" id="{5B203B29-E890-EA2D-449A-EA4FDDF305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9B02F0-4C53-A9CA-EF97-25BC919323C6}"/>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F8452548-1B89-C8F1-9FB6-82F3D29F6A8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083F8D22-7E41-CCC3-2B1B-2208C5BF8E4F}"/>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28625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BD22-63F0-498C-C98A-6AD6DA0E9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F9B261-3EF1-F7A9-1225-DBDE696473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0D161B-906D-7B50-338B-4F6C8BEBF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5EEFCF-B311-CC69-B9AD-EC7EAE06D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E3F52-1F4D-F013-E4AE-61C143EAD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FCF2C-4806-9670-D219-52B178D423CE}"/>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8" name="Footer Placeholder 7">
            <a:extLst>
              <a:ext uri="{FF2B5EF4-FFF2-40B4-BE49-F238E27FC236}">
                <a16:creationId xmlns:a16="http://schemas.microsoft.com/office/drawing/2014/main" id="{EC7FE817-210A-23FB-6AC9-7CE2A4D12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758E5B-8795-D793-343A-65EB0E6F7D85}"/>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035050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41E-EC39-B0E1-6701-29460B3A5E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735678-E951-BD6A-9EE4-75E0B3DA88DE}"/>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4" name="Footer Placeholder 3">
            <a:extLst>
              <a:ext uri="{FF2B5EF4-FFF2-40B4-BE49-F238E27FC236}">
                <a16:creationId xmlns:a16="http://schemas.microsoft.com/office/drawing/2014/main" id="{F8A68703-5984-3C02-9A48-35415F7AC8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EF8BAD-DCA5-2E8E-FC97-BE2A019D11DE}"/>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057228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4E885-752D-A005-BA25-227FF493D45C}"/>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3" name="Footer Placeholder 2">
            <a:extLst>
              <a:ext uri="{FF2B5EF4-FFF2-40B4-BE49-F238E27FC236}">
                <a16:creationId xmlns:a16="http://schemas.microsoft.com/office/drawing/2014/main" id="{41DD14A8-07EE-B67B-B3F0-8FD192785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0CD1B-A859-571C-8D5B-F049CE048BC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4181357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64E1-F206-AD56-35D5-05BB0D91DD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BEEFCE-B25C-4052-04E8-E8BC6A621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09691-1BDA-8D25-A904-718CE0270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E1A45-152C-66A9-E730-65EDE1CB80F4}"/>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6" name="Footer Placeholder 5">
            <a:extLst>
              <a:ext uri="{FF2B5EF4-FFF2-40B4-BE49-F238E27FC236}">
                <a16:creationId xmlns:a16="http://schemas.microsoft.com/office/drawing/2014/main" id="{FEDD70D5-C043-8C17-3160-21AC571F7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7000C-FEB6-F1EF-5DFB-1BAFD54DD0F1}"/>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4409923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BB48-F943-483B-4C1B-833ACE24B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61359-6BBB-E3C7-F2E6-83C5CE97D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6F98E62-5885-0A12-2877-7E06CC039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E55BF-9449-91F0-9997-29E682943C02}"/>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6" name="Footer Placeholder 5">
            <a:extLst>
              <a:ext uri="{FF2B5EF4-FFF2-40B4-BE49-F238E27FC236}">
                <a16:creationId xmlns:a16="http://schemas.microsoft.com/office/drawing/2014/main" id="{5956337C-873E-D2AF-337D-EFA0690D0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EB492-6C8F-BB50-3F38-8B79D10F83F3}"/>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944306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2B89-A761-404E-2AF8-B1488F250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B29520-707E-4CFD-E699-98ED7D281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4B37C-C8F4-6DA9-E6AE-CDFFDDE2D72C}"/>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33E220CA-4CD9-2D1B-131C-0895BE2A2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9BC1F-4341-B1DA-6980-9136D1EE6429}"/>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1402201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1FC83-E6C1-37F1-498C-6609A33BAF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FEE983-CF64-070D-0932-BDF6492765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BC53D-D8FB-4642-25F1-DE0DE0316007}"/>
              </a:ext>
            </a:extLst>
          </p:cNvPr>
          <p:cNvSpPr>
            <a:spLocks noGrp="1"/>
          </p:cNvSpPr>
          <p:nvPr>
            <p:ph type="dt" sz="half" idx="10"/>
          </p:nvPr>
        </p:nvSpPr>
        <p:spPr/>
        <p:txBody>
          <a:body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47928E81-9B54-BA4F-B2BD-3C54FC8BB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8CB2D-F3AD-6D16-48AB-FCB38F421933}"/>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31435242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4025892"/>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frame with cartoon characters&#10;&#10;Description automatically generated">
            <a:extLst>
              <a:ext uri="{FF2B5EF4-FFF2-40B4-BE49-F238E27FC236}">
                <a16:creationId xmlns:a16="http://schemas.microsoft.com/office/drawing/2014/main" id="{D9E760CC-CFDD-0CF7-CE51-B9598C21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3C3B6-8566-66EF-73C7-3F6966B9639C}"/>
              </a:ext>
            </a:extLst>
          </p:cNvPr>
          <p:cNvSpPr>
            <a:spLocks noGrp="1"/>
          </p:cNvSpPr>
          <p:nvPr>
            <p:ph type="ctrTitle" hasCustomPrompt="1"/>
          </p:nvPr>
        </p:nvSpPr>
        <p:spPr>
          <a:xfrm>
            <a:off x="1524000" y="2002444"/>
            <a:ext cx="9144000" cy="1522152"/>
          </a:xfrm>
        </p:spPr>
        <p:txBody>
          <a:bodyPr anchor="ctr">
            <a:normAutofit/>
          </a:bodyPr>
          <a:lstStyle>
            <a:lvl1pPr algn="ctr">
              <a:defRPr sz="8000" b="1">
                <a:solidFill>
                  <a:srgbClr val="19083B"/>
                </a:solidFill>
                <a:latin typeface="Congenial" panose="020F0502020204030204" pitchFamily="2" charset="0"/>
              </a:defRPr>
            </a:lvl1pPr>
          </a:lstStyle>
          <a:p>
            <a:r>
              <a:rPr lang="en-US" dirty="0"/>
              <a:t>Session Title!</a:t>
            </a:r>
            <a:endParaRPr lang="en-GB" dirty="0"/>
          </a:p>
        </p:txBody>
      </p:sp>
      <p:pic>
        <p:nvPicPr>
          <p:cNvPr id="12" name="Picture 11" descr="A black and orange text&#10;&#10;Description automatically generated">
            <a:extLst>
              <a:ext uri="{FF2B5EF4-FFF2-40B4-BE49-F238E27FC236}">
                <a16:creationId xmlns:a16="http://schemas.microsoft.com/office/drawing/2014/main" id="{049790D6-B249-E184-D8FA-7FBC22CA55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
        <p:nvSpPr>
          <p:cNvPr id="13" name="Text Placeholder 2">
            <a:extLst>
              <a:ext uri="{FF2B5EF4-FFF2-40B4-BE49-F238E27FC236}">
                <a16:creationId xmlns:a16="http://schemas.microsoft.com/office/drawing/2014/main" id="{A59AD991-F09F-FA8D-E768-B2146623F1A4}"/>
              </a:ext>
            </a:extLst>
          </p:cNvPr>
          <p:cNvSpPr>
            <a:spLocks noGrp="1"/>
          </p:cNvSpPr>
          <p:nvPr>
            <p:ph type="body" idx="1" hasCustomPrompt="1"/>
          </p:nvPr>
        </p:nvSpPr>
        <p:spPr>
          <a:xfrm>
            <a:off x="3232958" y="3754955"/>
            <a:ext cx="5726082" cy="555193"/>
          </a:xfrm>
        </p:spPr>
        <p:txBody>
          <a:bodyPr>
            <a:normAutofit/>
          </a:bodyPr>
          <a:lstStyle>
            <a:lvl1pPr marL="0" indent="0" algn="ctr">
              <a:buNone/>
              <a:defRPr sz="2800">
                <a:solidFill>
                  <a:srgbClr val="F3840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Name(s)</a:t>
            </a:r>
          </a:p>
        </p:txBody>
      </p:sp>
    </p:spTree>
    <p:extLst>
      <p:ext uri="{BB962C8B-B14F-4D97-AF65-F5344CB8AC3E}">
        <p14:creationId xmlns:p14="http://schemas.microsoft.com/office/powerpoint/2010/main" val="2040378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Bullet Points">
    <p:spTree>
      <p:nvGrpSpPr>
        <p:cNvPr id="1" name=""/>
        <p:cNvGrpSpPr/>
        <p:nvPr/>
      </p:nvGrpSpPr>
      <p:grpSpPr>
        <a:xfrm>
          <a:off x="0" y="0"/>
          <a:ext cx="0" cy="0"/>
          <a:chOff x="0" y="0"/>
          <a:chExt cx="0" cy="0"/>
        </a:xfrm>
      </p:grpSpPr>
      <p:pic>
        <p:nvPicPr>
          <p:cNvPr id="8" name="Picture 7" descr="A frame with a couple of people holding parachutes&#10;&#10;Description automatically generated">
            <a:extLst>
              <a:ext uri="{FF2B5EF4-FFF2-40B4-BE49-F238E27FC236}">
                <a16:creationId xmlns:a16="http://schemas.microsoft.com/office/drawing/2014/main" id="{F2A1CD88-3994-EA71-8A24-E6958FF49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3132513" y="755823"/>
            <a:ext cx="74813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2316623" y="2506662"/>
            <a:ext cx="7938330" cy="3082288"/>
          </a:xfrm>
        </p:spPr>
        <p:txBody>
          <a:bodyPr anchor="ctr"/>
          <a:lstStyle>
            <a:lvl1pPr marL="457200" indent="-457200">
              <a:buFont typeface="Arial" panose="020B0604020202020204" pitchFamily="34" charset="0"/>
              <a:buChar char="•"/>
              <a:defRPr>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4" name="Date Placeholder 3">
            <a:extLst>
              <a:ext uri="{FF2B5EF4-FFF2-40B4-BE49-F238E27FC236}">
                <a16:creationId xmlns:a16="http://schemas.microsoft.com/office/drawing/2014/main" id="{6A71562A-0789-F7A0-999A-8A89F7B0EAB9}"/>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5" name="Footer Placeholder 4">
            <a:extLst>
              <a:ext uri="{FF2B5EF4-FFF2-40B4-BE49-F238E27FC236}">
                <a16:creationId xmlns:a16="http://schemas.microsoft.com/office/drawing/2014/main" id="{F596F5D9-60D3-C8EB-1FA0-5CC5CFE285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229714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476B-5B70-C9D1-CDEE-7687673B97AC}"/>
              </a:ext>
            </a:extLst>
          </p:cNvPr>
          <p:cNvSpPr>
            <a:spLocks noGrp="1"/>
          </p:cNvSpPr>
          <p:nvPr>
            <p:ph type="title"/>
          </p:nvPr>
        </p:nvSpPr>
        <p:spPr/>
        <p:txBody>
          <a:bodyPr/>
          <a:lstStyle/>
          <a:p>
            <a:r>
              <a:rPr lang="en-GB"/>
              <a:t>Click to edit Master title style</a:t>
            </a:r>
            <a:endParaRPr lang="pt-PT"/>
          </a:p>
        </p:txBody>
      </p:sp>
      <p:sp>
        <p:nvSpPr>
          <p:cNvPr id="3" name="Content Placeholder 2">
            <a:extLst>
              <a:ext uri="{FF2B5EF4-FFF2-40B4-BE49-F238E27FC236}">
                <a16:creationId xmlns:a16="http://schemas.microsoft.com/office/drawing/2014/main" id="{A991E809-8D17-11A9-16FD-CA7C7BE3D6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Content Placeholder 3">
            <a:extLst>
              <a:ext uri="{FF2B5EF4-FFF2-40B4-BE49-F238E27FC236}">
                <a16:creationId xmlns:a16="http://schemas.microsoft.com/office/drawing/2014/main" id="{5E9D85C1-2448-9CC6-3918-EFBB5AF1BC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5" name="Date Placeholder 4">
            <a:extLst>
              <a:ext uri="{FF2B5EF4-FFF2-40B4-BE49-F238E27FC236}">
                <a16:creationId xmlns:a16="http://schemas.microsoft.com/office/drawing/2014/main" id="{ED52044B-4110-2AC6-942A-7180AC855A1B}"/>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6" name="Footer Placeholder 5">
            <a:extLst>
              <a:ext uri="{FF2B5EF4-FFF2-40B4-BE49-F238E27FC236}">
                <a16:creationId xmlns:a16="http://schemas.microsoft.com/office/drawing/2014/main" id="{2406CE9F-83BE-4290-4D61-6BD0C68B4EFE}"/>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A2E529A5-E7EE-51BA-A4DD-0E619B323075}"/>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412639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cartoon helicopter and a moon&#10;&#10;Description automatically generated">
            <a:extLst>
              <a:ext uri="{FF2B5EF4-FFF2-40B4-BE49-F238E27FC236}">
                <a16:creationId xmlns:a16="http://schemas.microsoft.com/office/drawing/2014/main" id="{03326393-5B17-4DF5-6101-0A6262323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FAAA47-563B-D68F-0D17-BC3761D8F168}"/>
              </a:ext>
            </a:extLst>
          </p:cNvPr>
          <p:cNvSpPr>
            <a:spLocks noGrp="1"/>
          </p:cNvSpPr>
          <p:nvPr>
            <p:ph type="title" hasCustomPrompt="1"/>
          </p:nvPr>
        </p:nvSpPr>
        <p:spPr>
          <a:xfrm>
            <a:off x="1047981" y="1900931"/>
            <a:ext cx="8037830" cy="1208029"/>
          </a:xfrm>
        </p:spPr>
        <p:txBody>
          <a:bodyPr anchor="b"/>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7C183A4D-25DB-E584-B925-FA085BB44658}"/>
              </a:ext>
            </a:extLst>
          </p:cNvPr>
          <p:cNvSpPr>
            <a:spLocks noGrp="1"/>
          </p:cNvSpPr>
          <p:nvPr>
            <p:ph type="body" idx="1" hasCustomPrompt="1"/>
          </p:nvPr>
        </p:nvSpPr>
        <p:spPr>
          <a:xfrm>
            <a:off x="1047981" y="3266902"/>
            <a:ext cx="8037830" cy="2394066"/>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sp>
        <p:nvSpPr>
          <p:cNvPr id="4" name="Date Placeholder 3">
            <a:extLst>
              <a:ext uri="{FF2B5EF4-FFF2-40B4-BE49-F238E27FC236}">
                <a16:creationId xmlns:a16="http://schemas.microsoft.com/office/drawing/2014/main" id="{23B1018B-8C3E-AA30-D743-8A88355B56A4}"/>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5" name="Footer Placeholder 4">
            <a:extLst>
              <a:ext uri="{FF2B5EF4-FFF2-40B4-BE49-F238E27FC236}">
                <a16:creationId xmlns:a16="http://schemas.microsoft.com/office/drawing/2014/main" id="{4C4C941D-7874-2E08-3BA2-6A22DD80CE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73035-DC61-8A96-107F-045214211C94}"/>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1" name="Picture 10" descr="A black and orange text&#10;&#10;Description automatically generated">
            <a:extLst>
              <a:ext uri="{FF2B5EF4-FFF2-40B4-BE49-F238E27FC236}">
                <a16:creationId xmlns:a16="http://schemas.microsoft.com/office/drawing/2014/main" id="{1F5BB742-10E7-E129-E0E2-00790C7FF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8126153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frame with clouds and a green object&#10;&#10;Description automatically generated">
            <a:extLst>
              <a:ext uri="{FF2B5EF4-FFF2-40B4-BE49-F238E27FC236}">
                <a16:creationId xmlns:a16="http://schemas.microsoft.com/office/drawing/2014/main" id="{12C8543D-225D-6001-F604-5BC2ACA72C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B46021-E79E-137F-3A3A-C23A007A3588}"/>
              </a:ext>
            </a:extLst>
          </p:cNvPr>
          <p:cNvSpPr>
            <a:spLocks noGrp="1"/>
          </p:cNvSpPr>
          <p:nvPr>
            <p:ph type="title" hasCustomPrompt="1"/>
          </p:nvPr>
        </p:nvSpPr>
        <p:spPr>
          <a:xfrm>
            <a:off x="3352800" y="830637"/>
            <a:ext cx="73892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FCB2CA2D-3B37-8F9E-EFEB-FA1DD3AFF9A5}"/>
              </a:ext>
            </a:extLst>
          </p:cNvPr>
          <p:cNvSpPr>
            <a:spLocks noGrp="1"/>
          </p:cNvSpPr>
          <p:nvPr>
            <p:ph sz="half" idx="1"/>
          </p:nvPr>
        </p:nvSpPr>
        <p:spPr>
          <a:xfrm>
            <a:off x="1170709" y="2410690"/>
            <a:ext cx="4049684" cy="3184381"/>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074FB38-8DBE-ED26-9A2F-B07CE74FB454}"/>
              </a:ext>
            </a:extLst>
          </p:cNvPr>
          <p:cNvSpPr>
            <a:spLocks noGrp="1"/>
          </p:cNvSpPr>
          <p:nvPr>
            <p:ph sz="half" idx="2"/>
          </p:nvPr>
        </p:nvSpPr>
        <p:spPr>
          <a:xfrm>
            <a:off x="5562600" y="2410689"/>
            <a:ext cx="4049684" cy="3184382"/>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F1542115-D260-FCEA-178C-5DB10E6455E6}"/>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6" name="Footer Placeholder 5">
            <a:extLst>
              <a:ext uri="{FF2B5EF4-FFF2-40B4-BE49-F238E27FC236}">
                <a16:creationId xmlns:a16="http://schemas.microsoft.com/office/drawing/2014/main" id="{3F5B9A42-DF8A-9381-080F-D86194323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66983C-A583-A49B-C8B5-FFABAA0A5B8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0" name="Picture 9" descr="A black and orange text&#10;&#10;Description automatically generated">
            <a:extLst>
              <a:ext uri="{FF2B5EF4-FFF2-40B4-BE49-F238E27FC236}">
                <a16:creationId xmlns:a16="http://schemas.microsoft.com/office/drawing/2014/main" id="{B83450CE-3CC8-7DC2-FDA1-CE2918B903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764805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blue and white border with clouds and a blue object&#10;&#10;Description automatically generated">
            <a:extLst>
              <a:ext uri="{FF2B5EF4-FFF2-40B4-BE49-F238E27FC236}">
                <a16:creationId xmlns:a16="http://schemas.microsoft.com/office/drawing/2014/main" id="{DA4C2832-368D-6DA4-3C17-74B3B49FD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8B0548-48C0-51D5-05E0-A7811DBF3647}"/>
              </a:ext>
            </a:extLst>
          </p:cNvPr>
          <p:cNvSpPr>
            <a:spLocks noGrp="1"/>
          </p:cNvSpPr>
          <p:nvPr>
            <p:ph type="title" hasCustomPrompt="1"/>
          </p:nvPr>
        </p:nvSpPr>
        <p:spPr>
          <a:xfrm>
            <a:off x="1022668" y="938704"/>
            <a:ext cx="9933507"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7" name="Date Placeholder 6">
            <a:extLst>
              <a:ext uri="{FF2B5EF4-FFF2-40B4-BE49-F238E27FC236}">
                <a16:creationId xmlns:a16="http://schemas.microsoft.com/office/drawing/2014/main" id="{B5F8B8EB-5BD4-88B8-79B9-F1A53FA33B1F}"/>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8" name="Footer Placeholder 7">
            <a:extLst>
              <a:ext uri="{FF2B5EF4-FFF2-40B4-BE49-F238E27FC236}">
                <a16:creationId xmlns:a16="http://schemas.microsoft.com/office/drawing/2014/main" id="{FE9513FD-F207-7055-BA35-79BB21B7B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C1D69E-FF7D-0784-39C7-EC80B8971588}"/>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13" name="Text Placeholder 2">
            <a:extLst>
              <a:ext uri="{FF2B5EF4-FFF2-40B4-BE49-F238E27FC236}">
                <a16:creationId xmlns:a16="http://schemas.microsoft.com/office/drawing/2014/main" id="{D32BAFC9-0046-A48D-DCAB-F08408194BDD}"/>
              </a:ext>
            </a:extLst>
          </p:cNvPr>
          <p:cNvSpPr>
            <a:spLocks noGrp="1"/>
          </p:cNvSpPr>
          <p:nvPr>
            <p:ph type="body" idx="1" hasCustomPrompt="1"/>
          </p:nvPr>
        </p:nvSpPr>
        <p:spPr>
          <a:xfrm>
            <a:off x="2427893" y="2576945"/>
            <a:ext cx="6383598" cy="2967644"/>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14" name="Picture 13" descr="A black and orange text&#10;&#10;Description automatically generated">
            <a:extLst>
              <a:ext uri="{FF2B5EF4-FFF2-40B4-BE49-F238E27FC236}">
                <a16:creationId xmlns:a16="http://schemas.microsoft.com/office/drawing/2014/main" id="{142EB508-338C-6E7F-0B30-04675EBFFE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819487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and white rectangle with clouds&#10;&#10;Description automatically generated">
            <a:extLst>
              <a:ext uri="{FF2B5EF4-FFF2-40B4-BE49-F238E27FC236}">
                <a16:creationId xmlns:a16="http://schemas.microsoft.com/office/drawing/2014/main" id="{78F022E2-8379-7983-8357-46A459381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76598-1B1A-7391-561D-9A0DE3F0018A}"/>
              </a:ext>
            </a:extLst>
          </p:cNvPr>
          <p:cNvSpPr>
            <a:spLocks noGrp="1"/>
          </p:cNvSpPr>
          <p:nvPr>
            <p:ph type="title" hasCustomPrompt="1"/>
          </p:nvPr>
        </p:nvSpPr>
        <p:spPr>
          <a:xfrm>
            <a:off x="1062644" y="905452"/>
            <a:ext cx="9793778" cy="1325563"/>
          </a:xfrm>
        </p:spPr>
        <p:txBody>
          <a:bodyPr/>
          <a:lstStyle>
            <a:lvl1pPr>
              <a:defRPr sz="6600" b="1">
                <a:solidFill>
                  <a:srgbClr val="19083B"/>
                </a:solidFill>
                <a:latin typeface="Congenial" panose="02000503040000020004" pitchFamily="2" charset="0"/>
              </a:defRPr>
            </a:lvl1pPr>
          </a:lstStyle>
          <a:p>
            <a:r>
              <a:rPr lang="en-US" dirty="0"/>
              <a:t>Title slide</a:t>
            </a:r>
            <a:endParaRPr lang="en-GB" dirty="0"/>
          </a:p>
        </p:txBody>
      </p:sp>
      <p:sp>
        <p:nvSpPr>
          <p:cNvPr id="3" name="Date Placeholder 2">
            <a:extLst>
              <a:ext uri="{FF2B5EF4-FFF2-40B4-BE49-F238E27FC236}">
                <a16:creationId xmlns:a16="http://schemas.microsoft.com/office/drawing/2014/main" id="{50AC2138-C2FF-2E26-EB68-474A5D56A51D}"/>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4" name="Footer Placeholder 3">
            <a:extLst>
              <a:ext uri="{FF2B5EF4-FFF2-40B4-BE49-F238E27FC236}">
                <a16:creationId xmlns:a16="http://schemas.microsoft.com/office/drawing/2014/main" id="{0FFB8FEE-A0AF-8730-356C-7DE17A873D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7BECC6-BC1E-0519-1F2F-1FE08A575362}"/>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8" name="Text Placeholder 2">
            <a:extLst>
              <a:ext uri="{FF2B5EF4-FFF2-40B4-BE49-F238E27FC236}">
                <a16:creationId xmlns:a16="http://schemas.microsoft.com/office/drawing/2014/main" id="{A5EE1671-594A-4F6A-5D28-22AB43E01F57}"/>
              </a:ext>
            </a:extLst>
          </p:cNvPr>
          <p:cNvSpPr>
            <a:spLocks noGrp="1"/>
          </p:cNvSpPr>
          <p:nvPr>
            <p:ph type="body" idx="1" hasCustomPrompt="1"/>
          </p:nvPr>
        </p:nvSpPr>
        <p:spPr>
          <a:xfrm>
            <a:off x="1062644" y="2474796"/>
            <a:ext cx="9793778" cy="3169545"/>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9" name="Picture 8" descr="A black and orange text&#10;&#10;Description automatically generated">
            <a:extLst>
              <a:ext uri="{FF2B5EF4-FFF2-40B4-BE49-F238E27FC236}">
                <a16:creationId xmlns:a16="http://schemas.microsoft.com/office/drawing/2014/main" id="{B92EF478-0542-2B5B-838B-7F630640D6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42708900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764A-C0EA-BE5C-D2C1-A345A0DE29BC}"/>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3" name="Footer Placeholder 2">
            <a:extLst>
              <a:ext uri="{FF2B5EF4-FFF2-40B4-BE49-F238E27FC236}">
                <a16:creationId xmlns:a16="http://schemas.microsoft.com/office/drawing/2014/main" id="{AE9B9E98-FC00-73AD-C0B3-5A3EBB07D7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50CF7B-A84E-B54A-1643-EA967951E848}"/>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7512039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C212-E20E-4F3B-AB9B-2939BEE97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3F1FF2-36AD-57F7-DB46-E08DCCBEF7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BBAABF-EDA9-7566-AFC3-CF4A6B41D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1614F-E7FC-D89C-1095-DF93313DA4C5}"/>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6" name="Footer Placeholder 5">
            <a:extLst>
              <a:ext uri="{FF2B5EF4-FFF2-40B4-BE49-F238E27FC236}">
                <a16:creationId xmlns:a16="http://schemas.microsoft.com/office/drawing/2014/main" id="{9856D257-F61B-123B-83C5-D0D5A92B4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B5D72-5379-EFE6-1D9E-02C284716EC4}"/>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370398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4040-8781-8D96-C116-BD10C46F5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3DAD2-CD3B-1E59-AB32-ACF6FB10E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07F613-482A-00A5-35E2-AF1884D33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1AE5-5399-FB6F-1879-7D74FA5656DE}"/>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6" name="Footer Placeholder 5">
            <a:extLst>
              <a:ext uri="{FF2B5EF4-FFF2-40B4-BE49-F238E27FC236}">
                <a16:creationId xmlns:a16="http://schemas.microsoft.com/office/drawing/2014/main" id="{5A0987ED-19EE-CA99-4DB2-11E19CD3F3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C99F7F-FA40-2698-60BC-9FBBB49189EC}"/>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689828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70B-1B67-9721-81C7-E331653973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611B36-21DC-BC0B-EDD5-4B56C6642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891E8-4365-0E49-3F88-EAEE6969664D}"/>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5" name="Footer Placeholder 4">
            <a:extLst>
              <a:ext uri="{FF2B5EF4-FFF2-40B4-BE49-F238E27FC236}">
                <a16:creationId xmlns:a16="http://schemas.microsoft.com/office/drawing/2014/main" id="{9B5D63DA-4290-7BA3-CCE3-3653C1BC71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D7842-287B-547F-C857-9A1FC33C762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5077706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CB774-2722-4BCF-259D-8D644F734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2E8D62-840A-DC0B-643E-40BF993448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E0C06C-3332-8EE5-05A0-93030DF23EF0}"/>
              </a:ext>
            </a:extLst>
          </p:cNvPr>
          <p:cNvSpPr>
            <a:spLocks noGrp="1"/>
          </p:cNvSpPr>
          <p:nvPr>
            <p:ph type="dt" sz="half" idx="10"/>
          </p:nvPr>
        </p:nvSpPr>
        <p:spPr/>
        <p:txBody>
          <a:bodyPr/>
          <a:lstStyle/>
          <a:p>
            <a:fld id="{4BDE9B71-A489-4F60-B00B-1C8D688AA8A2}" type="datetimeFigureOut">
              <a:rPr lang="en-GB" smtClean="0"/>
              <a:t>21/03/2024</a:t>
            </a:fld>
            <a:endParaRPr lang="en-GB"/>
          </a:p>
        </p:txBody>
      </p:sp>
      <p:sp>
        <p:nvSpPr>
          <p:cNvPr id="5" name="Footer Placeholder 4">
            <a:extLst>
              <a:ext uri="{FF2B5EF4-FFF2-40B4-BE49-F238E27FC236}">
                <a16:creationId xmlns:a16="http://schemas.microsoft.com/office/drawing/2014/main" id="{CB43602C-C96F-BE1B-AE31-B05FE30C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083B6-2921-0457-FDFB-60AA2604A26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4070610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F8F0-29AD-D356-E42D-90F0B4FC290E}"/>
              </a:ext>
            </a:extLst>
          </p:cNvPr>
          <p:cNvSpPr>
            <a:spLocks noGrp="1"/>
          </p:cNvSpPr>
          <p:nvPr>
            <p:ph type="title"/>
          </p:nvPr>
        </p:nvSpPr>
        <p:spPr>
          <a:xfrm>
            <a:off x="839788" y="365125"/>
            <a:ext cx="10515600" cy="1325563"/>
          </a:xfrm>
        </p:spPr>
        <p:txBody>
          <a:bodyPr/>
          <a:lstStyle/>
          <a:p>
            <a:r>
              <a:rPr lang="en-GB"/>
              <a:t>Click to edit Master title style</a:t>
            </a:r>
            <a:endParaRPr lang="pt-PT"/>
          </a:p>
        </p:txBody>
      </p:sp>
      <p:sp>
        <p:nvSpPr>
          <p:cNvPr id="3" name="Text Placeholder 2">
            <a:extLst>
              <a:ext uri="{FF2B5EF4-FFF2-40B4-BE49-F238E27FC236}">
                <a16:creationId xmlns:a16="http://schemas.microsoft.com/office/drawing/2014/main" id="{98011B9B-A7D3-5026-7E17-B093B5AE0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FD344F0-8322-A02E-DB05-CA20182A0A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5" name="Text Placeholder 4">
            <a:extLst>
              <a:ext uri="{FF2B5EF4-FFF2-40B4-BE49-F238E27FC236}">
                <a16:creationId xmlns:a16="http://schemas.microsoft.com/office/drawing/2014/main" id="{9575E630-5999-495A-DD2C-36AD20F418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AA6A30-B41B-F8E0-2F28-C50584C50B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7" name="Date Placeholder 6">
            <a:extLst>
              <a:ext uri="{FF2B5EF4-FFF2-40B4-BE49-F238E27FC236}">
                <a16:creationId xmlns:a16="http://schemas.microsoft.com/office/drawing/2014/main" id="{AA16394A-B200-BFA5-524A-2600AE6F4BA6}"/>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8" name="Footer Placeholder 7">
            <a:extLst>
              <a:ext uri="{FF2B5EF4-FFF2-40B4-BE49-F238E27FC236}">
                <a16:creationId xmlns:a16="http://schemas.microsoft.com/office/drawing/2014/main" id="{ACC56CFE-656E-044C-5CE9-E94ED7AC3183}"/>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51315F6A-0A44-354C-30B1-CBE19AB08E2F}"/>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58326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B2DA-D755-D918-85CC-2FE6CA67F906}"/>
              </a:ext>
            </a:extLst>
          </p:cNvPr>
          <p:cNvSpPr>
            <a:spLocks noGrp="1"/>
          </p:cNvSpPr>
          <p:nvPr>
            <p:ph type="title"/>
          </p:nvPr>
        </p:nvSpPr>
        <p:spPr/>
        <p:txBody>
          <a:bodyPr/>
          <a:lstStyle/>
          <a:p>
            <a:r>
              <a:rPr lang="en-GB"/>
              <a:t>Click to edit Master title style</a:t>
            </a:r>
            <a:endParaRPr lang="pt-PT"/>
          </a:p>
        </p:txBody>
      </p:sp>
      <p:sp>
        <p:nvSpPr>
          <p:cNvPr id="3" name="Date Placeholder 2">
            <a:extLst>
              <a:ext uri="{FF2B5EF4-FFF2-40B4-BE49-F238E27FC236}">
                <a16:creationId xmlns:a16="http://schemas.microsoft.com/office/drawing/2014/main" id="{7D7C2D91-BE83-4FE1-9E54-63B630DFCB42}"/>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4" name="Footer Placeholder 3">
            <a:extLst>
              <a:ext uri="{FF2B5EF4-FFF2-40B4-BE49-F238E27FC236}">
                <a16:creationId xmlns:a16="http://schemas.microsoft.com/office/drawing/2014/main" id="{E4F53270-154F-39CC-88EC-2F647202DF92}"/>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C62D62E1-092C-4A4A-A8AD-D33640B0DDC0}"/>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06927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1BC09-46CB-6236-66FA-A33660BD945B}"/>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3" name="Footer Placeholder 2">
            <a:extLst>
              <a:ext uri="{FF2B5EF4-FFF2-40B4-BE49-F238E27FC236}">
                <a16:creationId xmlns:a16="http://schemas.microsoft.com/office/drawing/2014/main" id="{8AFAFB34-A11D-9207-5245-ED348DA43C47}"/>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F21F26CF-BE2B-A4EB-E661-1A04612412B2}"/>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9704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B04C-1334-4287-0DE1-439CD624EC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PT"/>
          </a:p>
        </p:txBody>
      </p:sp>
      <p:sp>
        <p:nvSpPr>
          <p:cNvPr id="3" name="Content Placeholder 2">
            <a:extLst>
              <a:ext uri="{FF2B5EF4-FFF2-40B4-BE49-F238E27FC236}">
                <a16:creationId xmlns:a16="http://schemas.microsoft.com/office/drawing/2014/main" id="{2FFEC868-3449-3D17-54F5-8DE862BE2D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Text Placeholder 3">
            <a:extLst>
              <a:ext uri="{FF2B5EF4-FFF2-40B4-BE49-F238E27FC236}">
                <a16:creationId xmlns:a16="http://schemas.microsoft.com/office/drawing/2014/main" id="{DE1D5563-21C8-C7C8-72BC-389FF8B71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AD54F0-811E-0970-9DF9-81B467D358B7}"/>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6" name="Footer Placeholder 5">
            <a:extLst>
              <a:ext uri="{FF2B5EF4-FFF2-40B4-BE49-F238E27FC236}">
                <a16:creationId xmlns:a16="http://schemas.microsoft.com/office/drawing/2014/main" id="{62B7A0C4-8A70-B5AC-C433-C1E189F37C36}"/>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86D80396-993E-67A0-B2C3-ADC930B905B2}"/>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222317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50CC-0935-A456-6E82-9B54CDE0F4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PT"/>
          </a:p>
        </p:txBody>
      </p:sp>
      <p:sp>
        <p:nvSpPr>
          <p:cNvPr id="3" name="Picture Placeholder 2">
            <a:extLst>
              <a:ext uri="{FF2B5EF4-FFF2-40B4-BE49-F238E27FC236}">
                <a16:creationId xmlns:a16="http://schemas.microsoft.com/office/drawing/2014/main" id="{6FB38AAD-A45B-35EE-0A56-2BFA32A6D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53611876-CECC-2D73-6A9D-4E6C831F8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ECEC65-DFFE-965C-0A56-CC2C23F7B47D}"/>
              </a:ext>
            </a:extLst>
          </p:cNvPr>
          <p:cNvSpPr>
            <a:spLocks noGrp="1"/>
          </p:cNvSpPr>
          <p:nvPr>
            <p:ph type="dt" sz="half" idx="10"/>
          </p:nvPr>
        </p:nvSpPr>
        <p:spPr/>
        <p:txBody>
          <a:bodyPr/>
          <a:lstStyle/>
          <a:p>
            <a:fld id="{1EC1ED21-E729-4005-B418-CAEA5E12F1C1}" type="datetimeFigureOut">
              <a:rPr lang="pt-PT" smtClean="0"/>
              <a:t>21/03/2024</a:t>
            </a:fld>
            <a:endParaRPr lang="pt-PT"/>
          </a:p>
        </p:txBody>
      </p:sp>
      <p:sp>
        <p:nvSpPr>
          <p:cNvPr id="6" name="Footer Placeholder 5">
            <a:extLst>
              <a:ext uri="{FF2B5EF4-FFF2-40B4-BE49-F238E27FC236}">
                <a16:creationId xmlns:a16="http://schemas.microsoft.com/office/drawing/2014/main" id="{1CBAB25C-ED51-6211-1EC7-51BE15473F79}"/>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59E22B06-9D02-9457-DB1B-B47EAC077D94}"/>
              </a:ext>
            </a:extLst>
          </p:cNvPr>
          <p:cNvSpPr>
            <a:spLocks noGrp="1"/>
          </p:cNvSpPr>
          <p:nvPr>
            <p:ph type="sldNum" sz="quarter" idx="12"/>
          </p:nvPr>
        </p:nvSpPr>
        <p:spPr/>
        <p:txBody>
          <a:bodyPr/>
          <a:lstStyle/>
          <a:p>
            <a:fld id="{D4BFFB2D-ED2D-4CD1-B51F-9890A3F21D96}" type="slidenum">
              <a:rPr lang="pt-PT" smtClean="0"/>
              <a:t>‹#›</a:t>
            </a:fld>
            <a:endParaRPr lang="pt-PT"/>
          </a:p>
        </p:txBody>
      </p:sp>
    </p:spTree>
    <p:extLst>
      <p:ext uri="{BB962C8B-B14F-4D97-AF65-F5344CB8AC3E}">
        <p14:creationId xmlns:p14="http://schemas.microsoft.com/office/powerpoint/2010/main" val="335055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1093DE-0050-08CC-61ED-6EB57DCD5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t-PT"/>
          </a:p>
        </p:txBody>
      </p:sp>
      <p:sp>
        <p:nvSpPr>
          <p:cNvPr id="3" name="Text Placeholder 2">
            <a:extLst>
              <a:ext uri="{FF2B5EF4-FFF2-40B4-BE49-F238E27FC236}">
                <a16:creationId xmlns:a16="http://schemas.microsoft.com/office/drawing/2014/main" id="{A66594BE-1B76-8A23-90AA-AB8B60D6C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4" name="Date Placeholder 3">
            <a:extLst>
              <a:ext uri="{FF2B5EF4-FFF2-40B4-BE49-F238E27FC236}">
                <a16:creationId xmlns:a16="http://schemas.microsoft.com/office/drawing/2014/main" id="{BABE37C5-3618-15FD-B79C-073DE46CC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C1ED21-E729-4005-B418-CAEA5E12F1C1}" type="datetimeFigureOut">
              <a:rPr lang="pt-PT" smtClean="0"/>
              <a:t>21/03/2024</a:t>
            </a:fld>
            <a:endParaRPr lang="pt-PT"/>
          </a:p>
        </p:txBody>
      </p:sp>
      <p:sp>
        <p:nvSpPr>
          <p:cNvPr id="5" name="Footer Placeholder 4">
            <a:extLst>
              <a:ext uri="{FF2B5EF4-FFF2-40B4-BE49-F238E27FC236}">
                <a16:creationId xmlns:a16="http://schemas.microsoft.com/office/drawing/2014/main" id="{67A18E30-BA1F-FA98-572E-43E97AC09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8ABC28D4-078D-779F-E554-6E3CC3DB4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FFB2D-ED2D-4CD1-B51F-9890A3F21D96}" type="slidenum">
              <a:rPr lang="pt-PT" smtClean="0"/>
              <a:t>‹#›</a:t>
            </a:fld>
            <a:endParaRPr lang="pt-PT"/>
          </a:p>
        </p:txBody>
      </p:sp>
    </p:spTree>
    <p:extLst>
      <p:ext uri="{BB962C8B-B14F-4D97-AF65-F5344CB8AC3E}">
        <p14:creationId xmlns:p14="http://schemas.microsoft.com/office/powerpoint/2010/main" val="327282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854FD-6787-9809-D86A-2CF5F4C7F4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6CBA3B-C8DB-0257-C81C-89E091469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4592D3-2262-CD38-01DD-9CE938D4C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71570-0C23-4EB9-95AA-2CB90E165745}" type="datetimeFigureOut">
              <a:rPr lang="en-GB" smtClean="0"/>
              <a:t>21/03/2024</a:t>
            </a:fld>
            <a:endParaRPr lang="en-GB"/>
          </a:p>
        </p:txBody>
      </p:sp>
      <p:sp>
        <p:nvSpPr>
          <p:cNvPr id="5" name="Footer Placeholder 4">
            <a:extLst>
              <a:ext uri="{FF2B5EF4-FFF2-40B4-BE49-F238E27FC236}">
                <a16:creationId xmlns:a16="http://schemas.microsoft.com/office/drawing/2014/main" id="{285D2037-CD18-A91B-C523-D9833AE63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F4919F-E788-204D-9CD7-7C3518BC3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96DC8-A556-4324-8034-7B325262A2A0}" type="slidenum">
              <a:rPr lang="en-GB" smtClean="0"/>
              <a:t>‹#›</a:t>
            </a:fld>
            <a:endParaRPr lang="en-GB"/>
          </a:p>
        </p:txBody>
      </p:sp>
    </p:spTree>
    <p:extLst>
      <p:ext uri="{BB962C8B-B14F-4D97-AF65-F5344CB8AC3E}">
        <p14:creationId xmlns:p14="http://schemas.microsoft.com/office/powerpoint/2010/main" val="3616034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72F88-4D0F-500A-EF4A-3948F551D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F279D0-07B7-88FC-82B3-2DDEF578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8C2E5-B1ED-86EA-D404-092265230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33161-56AF-4572-ADA3-06B66150B150}" type="datetimeFigureOut">
              <a:rPr lang="en-US" smtClean="0"/>
              <a:t>3/21/2024</a:t>
            </a:fld>
            <a:endParaRPr lang="en-US"/>
          </a:p>
        </p:txBody>
      </p:sp>
      <p:sp>
        <p:nvSpPr>
          <p:cNvPr id="5" name="Footer Placeholder 4">
            <a:extLst>
              <a:ext uri="{FF2B5EF4-FFF2-40B4-BE49-F238E27FC236}">
                <a16:creationId xmlns:a16="http://schemas.microsoft.com/office/drawing/2014/main" id="{CF0BD0A9-1EE1-5545-1D07-9AAE5B184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0865B8-74D0-0C96-A2C3-11D1DCD077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E1B64-8348-49F2-A323-8BE900313399}" type="slidenum">
              <a:rPr lang="en-US" smtClean="0"/>
              <a:t>‹#›</a:t>
            </a:fld>
            <a:endParaRPr lang="en-US"/>
          </a:p>
        </p:txBody>
      </p:sp>
    </p:spTree>
    <p:extLst>
      <p:ext uri="{BB962C8B-B14F-4D97-AF65-F5344CB8AC3E}">
        <p14:creationId xmlns:p14="http://schemas.microsoft.com/office/powerpoint/2010/main" val="109618587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AFEE-2A42-A69D-978B-742FDEA8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A27AE8-6768-A874-853C-25F5D8815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A6AF67-3197-BB8A-3B29-1F9C18551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9B71-A489-4F60-B00B-1C8D688AA8A2}" type="datetimeFigureOut">
              <a:rPr lang="en-GB" smtClean="0"/>
              <a:t>21/03/2024</a:t>
            </a:fld>
            <a:endParaRPr lang="en-GB"/>
          </a:p>
        </p:txBody>
      </p:sp>
      <p:sp>
        <p:nvSpPr>
          <p:cNvPr id="5" name="Footer Placeholder 4">
            <a:extLst>
              <a:ext uri="{FF2B5EF4-FFF2-40B4-BE49-F238E27FC236}">
                <a16:creationId xmlns:a16="http://schemas.microsoft.com/office/drawing/2014/main" id="{67A59365-4A18-1D0D-DBC6-3ADE9EECE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DD6AD6-9249-9788-BCA9-4C57E993D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D069-E595-401A-B618-C6C1F0B490F7}" type="slidenum">
              <a:rPr lang="en-GB" smtClean="0"/>
              <a:t>‹#›</a:t>
            </a:fld>
            <a:endParaRPr lang="en-GB"/>
          </a:p>
        </p:txBody>
      </p:sp>
    </p:spTree>
    <p:extLst>
      <p:ext uri="{BB962C8B-B14F-4D97-AF65-F5344CB8AC3E}">
        <p14:creationId xmlns:p14="http://schemas.microsoft.com/office/powerpoint/2010/main" val="16110290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image" Target="../media/image18.jpg"/><Relationship Id="rId5" Type="http://schemas.openxmlformats.org/officeDocument/2006/relationships/image" Target="../media/image17.sv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96.svg"/></Relationships>
</file>

<file path=ppt/slides/_rels/slide1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8.svg"/><Relationship Id="rId7" Type="http://schemas.openxmlformats.org/officeDocument/2006/relationships/image" Target="../media/image85.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svg"/><Relationship Id="rId4" Type="http://schemas.openxmlformats.org/officeDocument/2006/relationships/image" Target="../media/image99.pn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14.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98.svg"/></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17.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png"/><Relationship Id="rId18" Type="http://schemas.openxmlformats.org/officeDocument/2006/relationships/image" Target="../media/image35.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33.png"/><Relationship Id="rId1" Type="http://schemas.openxmlformats.org/officeDocument/2006/relationships/slideLayout" Target="../slideLayouts/slideLayout2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xml"/><Relationship Id="rId16" Type="http://schemas.openxmlformats.org/officeDocument/2006/relationships/image" Target="../media/image50.sv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8.gif"/><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gif"/><Relationship Id="rId18" Type="http://schemas.openxmlformats.org/officeDocument/2006/relationships/image" Target="../media/image76.sv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svg"/><Relationship Id="rId17" Type="http://schemas.openxmlformats.org/officeDocument/2006/relationships/image" Target="../media/image75.png"/><Relationship Id="rId2" Type="http://schemas.openxmlformats.org/officeDocument/2006/relationships/notesSlide" Target="../notesSlides/notesSlide5.xml"/><Relationship Id="rId16" Type="http://schemas.openxmlformats.org/officeDocument/2006/relationships/image" Target="../media/image74.svg"/><Relationship Id="rId20" Type="http://schemas.openxmlformats.org/officeDocument/2006/relationships/image" Target="../media/image78.svg"/><Relationship Id="rId1" Type="http://schemas.openxmlformats.org/officeDocument/2006/relationships/slideLayout" Target="../slideLayouts/slideLayout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svg"/><Relationship Id="rId19" Type="http://schemas.openxmlformats.org/officeDocument/2006/relationships/image" Target="../media/image77.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gif"/><Relationship Id="rId22" Type="http://schemas.openxmlformats.org/officeDocument/2006/relationships/image" Target="../media/image80.svg"/></Relationships>
</file>

<file path=ppt/slides/_rels/slide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700-34CE-937A-3E61-92BFA8ACDB0F}"/>
              </a:ext>
            </a:extLst>
          </p:cNvPr>
          <p:cNvSpPr>
            <a:spLocks noGrp="1"/>
          </p:cNvSpPr>
          <p:nvPr>
            <p:ph type="ctrTitle"/>
          </p:nvPr>
        </p:nvSpPr>
        <p:spPr/>
        <p:txBody>
          <a:bodyPr>
            <a:noAutofit/>
          </a:bodyPr>
          <a:lstStyle/>
          <a:p>
            <a:r>
              <a:rPr lang="en-US" sz="4400" dirty="0"/>
              <a:t>Do low-code projects need Change Management? </a:t>
            </a:r>
            <a:br>
              <a:rPr lang="en-US" sz="4400" dirty="0"/>
            </a:br>
            <a:r>
              <a:rPr lang="en-US" sz="4400" dirty="0"/>
              <a:t>Appsolutely!</a:t>
            </a:r>
            <a:endParaRPr lang="en-GB" sz="4400" dirty="0"/>
          </a:p>
        </p:txBody>
      </p:sp>
      <p:sp>
        <p:nvSpPr>
          <p:cNvPr id="12" name="Subtitle 2">
            <a:extLst>
              <a:ext uri="{FF2B5EF4-FFF2-40B4-BE49-F238E27FC236}">
                <a16:creationId xmlns:a16="http://schemas.microsoft.com/office/drawing/2014/main" id="{F0ED9C85-AD38-0D2E-A150-00E83289076A}"/>
              </a:ext>
            </a:extLst>
          </p:cNvPr>
          <p:cNvSpPr txBox="1">
            <a:spLocks/>
          </p:cNvSpPr>
          <p:nvPr/>
        </p:nvSpPr>
        <p:spPr>
          <a:xfrm>
            <a:off x="3328063" y="3952291"/>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solidFill>
                  <a:srgbClr val="F3840E"/>
                </a:solidFill>
                <a:latin typeface="Congenial" panose="020F0502020204030204" pitchFamily="2" charset="0"/>
                <a:ea typeface="+mn-lt"/>
                <a:cs typeface="Segoe UI Light" panose="020B0502040204020203" pitchFamily="34" charset="0"/>
              </a:rPr>
              <a:t>Angeliki Patsiavou</a:t>
            </a:r>
          </a:p>
          <a:p>
            <a:endParaRPr lang="en-GB" sz="2200" b="1" dirty="0">
              <a:solidFill>
                <a:srgbClr val="F3840E"/>
              </a:solidFill>
              <a:latin typeface="Congenial" panose="020F0502020204030204" pitchFamily="2" charset="0"/>
              <a:ea typeface="+mn-lt"/>
              <a:cs typeface="Segoe UI Light" panose="020B0502040204020203" pitchFamily="34" charset="0"/>
            </a:endParaRPr>
          </a:p>
          <a:p>
            <a:endParaRPr lang="pt-PT" sz="2000" b="1" dirty="0">
              <a:solidFill>
                <a:srgbClr val="F3840E"/>
              </a:solidFill>
              <a:latin typeface="Congenial" panose="020F0502020204030204" pitchFamily="2" charset="0"/>
              <a:cs typeface="Segoe UI Light" panose="020B0502040204020203" pitchFamily="34" charset="0"/>
            </a:endParaRPr>
          </a:p>
        </p:txBody>
      </p:sp>
      <p:pic>
        <p:nvPicPr>
          <p:cNvPr id="13" name="Graphic 12" descr="LinkedIn">
            <a:extLst>
              <a:ext uri="{FF2B5EF4-FFF2-40B4-BE49-F238E27FC236}">
                <a16:creationId xmlns:a16="http://schemas.microsoft.com/office/drawing/2014/main" id="{957D9F86-E860-0CD1-DE62-A16AE224ED6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3350" y="4547629"/>
            <a:ext cx="355954" cy="355954"/>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4950C3F-94D7-041E-BB09-A8BB3E5C2306}"/>
              </a:ext>
            </a:extLst>
          </p:cNvPr>
          <p:cNvSpPr/>
          <p:nvPr/>
        </p:nvSpPr>
        <p:spPr>
          <a:xfrm>
            <a:off x="3887031" y="4547629"/>
            <a:ext cx="2768526" cy="355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solidFill>
                  <a:srgbClr val="F3840E"/>
                </a:solidFill>
                <a:latin typeface="Congenial" panose="020F0502020204030204" pitchFamily="2" charset="0"/>
                <a:cs typeface="Segoe UI Light" panose="020B0502040204020203" pitchFamily="34" charset="0"/>
              </a:rPr>
              <a:t>angeliki-patsiavou </a:t>
            </a:r>
          </a:p>
        </p:txBody>
      </p:sp>
      <p:sp>
        <p:nvSpPr>
          <p:cNvPr id="15" name="Rectangle 14">
            <a:extLst>
              <a:ext uri="{FF2B5EF4-FFF2-40B4-BE49-F238E27FC236}">
                <a16:creationId xmlns:a16="http://schemas.microsoft.com/office/drawing/2014/main" id="{02B96756-157A-BB84-961C-BE537C8EDEC0}"/>
              </a:ext>
            </a:extLst>
          </p:cNvPr>
          <p:cNvSpPr/>
          <p:nvPr/>
        </p:nvSpPr>
        <p:spPr>
          <a:xfrm>
            <a:off x="3887031" y="4937251"/>
            <a:ext cx="2768526" cy="353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3840E"/>
                </a:solidFill>
                <a:latin typeface="Congenial" panose="020F0502020204030204" pitchFamily="2" charset="0"/>
                <a:cs typeface="Segoe UI Light" panose="020B0502040204020203" pitchFamily="34" charset="0"/>
              </a:rPr>
              <a:t>@a</a:t>
            </a:r>
            <a:r>
              <a:rPr lang="en-GB" sz="1600" b="1" dirty="0">
                <a:solidFill>
                  <a:srgbClr val="F3840E"/>
                </a:solidFill>
                <a:latin typeface="Congenial" panose="020F0502020204030204" pitchFamily="2" charset="0"/>
                <a:cs typeface="Segoe UI Light" panose="020B0502040204020203" pitchFamily="34" charset="0"/>
              </a:rPr>
              <a:t>_patsiavou</a:t>
            </a:r>
          </a:p>
        </p:txBody>
      </p:sp>
      <p:pic>
        <p:nvPicPr>
          <p:cNvPr id="16" name="Graphic 15" descr="Twitter">
            <a:extLst>
              <a:ext uri="{FF2B5EF4-FFF2-40B4-BE49-F238E27FC236}">
                <a16:creationId xmlns:a16="http://schemas.microsoft.com/office/drawing/2014/main" id="{14AF1C29-4394-ADF0-C8B6-7CA135C7F87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3350" y="4934623"/>
            <a:ext cx="355954" cy="355954"/>
          </a:xfrm>
          <a:prstGeom prst="rect">
            <a:avLst/>
          </a:prstGeom>
          <a:effectLst>
            <a:outerShdw blurRad="50800" dist="38100" dir="2700000" algn="tl" rotWithShape="0">
              <a:prstClr val="black">
                <a:alpha val="40000"/>
              </a:prstClr>
            </a:outerShdw>
          </a:effectLst>
        </p:spPr>
      </p:pic>
      <p:cxnSp>
        <p:nvCxnSpPr>
          <p:cNvPr id="17" name="Straight Connector 16">
            <a:extLst>
              <a:ext uri="{FF2B5EF4-FFF2-40B4-BE49-F238E27FC236}">
                <a16:creationId xmlns:a16="http://schemas.microsoft.com/office/drawing/2014/main" id="{89FEC518-FEA2-993E-CCDF-7165CDF2E172}"/>
              </a:ext>
            </a:extLst>
          </p:cNvPr>
          <p:cNvCxnSpPr>
            <a:cxnSpLocks/>
          </p:cNvCxnSpPr>
          <p:nvPr/>
        </p:nvCxnSpPr>
        <p:spPr>
          <a:xfrm>
            <a:off x="3328063" y="4446191"/>
            <a:ext cx="4023359"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8" name="Picture Placeholder 16">
            <a:extLst>
              <a:ext uri="{FF2B5EF4-FFF2-40B4-BE49-F238E27FC236}">
                <a16:creationId xmlns:a16="http://schemas.microsoft.com/office/drawing/2014/main" id="{3BEEED2A-DE3D-0348-0DDE-2D2087C6777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76070" y="4076665"/>
            <a:ext cx="1208142" cy="1208142"/>
          </a:xfrm>
          <a:prstGeom prst="ellipse">
            <a:avLst/>
          </a:prstGeom>
          <a:ln w="28575">
            <a:solidFill>
              <a:schemeClr val="bg1"/>
            </a:solidFill>
          </a:ln>
        </p:spPr>
      </p:pic>
      <p:pic>
        <p:nvPicPr>
          <p:cNvPr id="19" name="Picture 18">
            <a:extLst>
              <a:ext uri="{FF2B5EF4-FFF2-40B4-BE49-F238E27FC236}">
                <a16:creationId xmlns:a16="http://schemas.microsoft.com/office/drawing/2014/main" id="{132CFAE0-73C6-130C-73D5-C1F575DCA768}"/>
              </a:ext>
            </a:extLst>
          </p:cNvPr>
          <p:cNvPicPr>
            <a:picLocks noChangeAspect="1"/>
          </p:cNvPicPr>
          <p:nvPr/>
        </p:nvPicPr>
        <p:blipFill>
          <a:blip r:embed="rId7"/>
          <a:stretch>
            <a:fillRect/>
          </a:stretch>
        </p:blipFill>
        <p:spPr>
          <a:xfrm>
            <a:off x="7594838" y="4059765"/>
            <a:ext cx="746753" cy="1208140"/>
          </a:xfrm>
          <a:prstGeom prst="rect">
            <a:avLst/>
          </a:prstGeom>
        </p:spPr>
      </p:pic>
    </p:spTree>
    <p:extLst>
      <p:ext uri="{BB962C8B-B14F-4D97-AF65-F5344CB8AC3E}">
        <p14:creationId xmlns:p14="http://schemas.microsoft.com/office/powerpoint/2010/main" val="2775084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ooden house on a rock&#10;&#10;Description automatically generated">
            <a:extLst>
              <a:ext uri="{FF2B5EF4-FFF2-40B4-BE49-F238E27FC236}">
                <a16:creationId xmlns:a16="http://schemas.microsoft.com/office/drawing/2014/main" id="{EB94F28D-5701-89FD-72DA-1B0A98FE8761}"/>
              </a:ext>
            </a:extLst>
          </p:cNvPr>
          <p:cNvPicPr>
            <a:picLocks noChangeAspect="1"/>
          </p:cNvPicPr>
          <p:nvPr/>
        </p:nvPicPr>
        <p:blipFill rotWithShape="1">
          <a:blip r:embed="rId3"/>
          <a:srcRect l="26362" t="7524" r="18700" b="1"/>
          <a:stretch/>
        </p:blipFill>
        <p:spPr>
          <a:xfrm>
            <a:off x="3786978" y="10"/>
            <a:ext cx="8405021"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6">
            <a:extLst>
              <a:ext uri="{FF2B5EF4-FFF2-40B4-BE49-F238E27FC236}">
                <a16:creationId xmlns:a16="http://schemas.microsoft.com/office/drawing/2014/main" id="{AB99AFD4-8407-7B11-3BFA-54174476E7B7}"/>
              </a:ext>
            </a:extLst>
          </p:cNvPr>
          <p:cNvSpPr txBox="1">
            <a:spLocks/>
          </p:cNvSpPr>
          <p:nvPr/>
        </p:nvSpPr>
        <p:spPr>
          <a:xfrm>
            <a:off x="304801" y="101409"/>
            <a:ext cx="3309256" cy="2674448"/>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00" dirty="0">
              <a:solidFill>
                <a:srgbClr val="FF0000"/>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49D114D4-16C8-2F29-9020-5420437914B7}"/>
              </a:ext>
            </a:extLst>
          </p:cNvPr>
          <p:cNvSpPr txBox="1"/>
          <p:nvPr/>
        </p:nvSpPr>
        <p:spPr>
          <a:xfrm>
            <a:off x="152399" y="178880"/>
            <a:ext cx="9186809" cy="630942"/>
          </a:xfrm>
          <a:prstGeom prst="rect">
            <a:avLst/>
          </a:prstGeom>
          <a:noFill/>
        </p:spPr>
        <p:txBody>
          <a:bodyPr wrap="square">
            <a:spAutoFit/>
          </a:bodyPr>
          <a:lstStyle/>
          <a:p>
            <a:r>
              <a:rPr lang="en-US" sz="3500" dirty="0">
                <a:solidFill>
                  <a:schemeClr val="bg1"/>
                </a:solidFill>
                <a:latin typeface="Segoe UI Bold" panose="020B0802040204020203" pitchFamily="34" charset="0"/>
                <a:cs typeface="Segoe UI Bold" panose="020B0802040204020203" pitchFamily="34" charset="0"/>
              </a:rPr>
              <a:t>Rock you like a functionality hurricane</a:t>
            </a:r>
          </a:p>
        </p:txBody>
      </p:sp>
      <p:sp>
        <p:nvSpPr>
          <p:cNvPr id="23" name="TextBox 22">
            <a:extLst>
              <a:ext uri="{FF2B5EF4-FFF2-40B4-BE49-F238E27FC236}">
                <a16:creationId xmlns:a16="http://schemas.microsoft.com/office/drawing/2014/main" id="{7A290CA7-2C1E-3F8F-8D53-7A9802804895}"/>
              </a:ext>
            </a:extLst>
          </p:cNvPr>
          <p:cNvSpPr txBox="1"/>
          <p:nvPr/>
        </p:nvSpPr>
        <p:spPr>
          <a:xfrm>
            <a:off x="304799" y="1528371"/>
            <a:ext cx="6458601" cy="2492990"/>
          </a:xfrm>
          <a:prstGeom prst="rect">
            <a:avLst/>
          </a:prstGeom>
          <a:noFill/>
        </p:spPr>
        <p:txBody>
          <a:bodyPr wrap="square">
            <a:spAutoFit/>
          </a:bodyPr>
          <a:lstStyle/>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Without a Change Approval Board and defined ownership, it’s total </a:t>
            </a:r>
            <a:r>
              <a:rPr lang="en-US" sz="2400" b="1" dirty="0">
                <a:solidFill>
                  <a:srgbClr val="D7B289"/>
                </a:solidFill>
                <a:latin typeface="Segoe UI Light" panose="020B0502040204020203" pitchFamily="34" charset="0"/>
                <a:cs typeface="Segoe UI Light" panose="020B0502040204020203" pitchFamily="34" charset="0"/>
              </a:rPr>
              <a:t>architecture wilderness</a:t>
            </a:r>
          </a:p>
          <a:p>
            <a:pPr marL="342900" indent="-342900">
              <a:buFont typeface="Wingdings" panose="05000000000000000000" pitchFamily="2" charset="2"/>
              <a:buChar char="§"/>
            </a:pPr>
            <a:endParaRPr lang="en-US" sz="2400" b="1" dirty="0">
              <a:solidFill>
                <a:srgbClr val="17B8EB"/>
              </a:solidFill>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From cradle to grave with Change Management:</a:t>
            </a:r>
          </a:p>
          <a:p>
            <a:endParaRPr lang="en-US" sz="2000" b="1" dirty="0">
              <a:solidFill>
                <a:srgbClr val="17B8EB"/>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
            </a:pPr>
            <a:endParaRPr lang="en-US" sz="2400" b="1" dirty="0">
              <a:solidFill>
                <a:schemeClr val="bg1"/>
              </a:solidFill>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
            </a:pPr>
            <a:endParaRPr lang="en-GB" sz="2000" dirty="0">
              <a:solidFill>
                <a:srgbClr val="17B8EB"/>
              </a:solidFill>
            </a:endParaRPr>
          </a:p>
        </p:txBody>
      </p:sp>
      <p:sp>
        <p:nvSpPr>
          <p:cNvPr id="24" name="Freeform: Shape 23">
            <a:extLst>
              <a:ext uri="{FF2B5EF4-FFF2-40B4-BE49-F238E27FC236}">
                <a16:creationId xmlns:a16="http://schemas.microsoft.com/office/drawing/2014/main" id="{BAD423BC-F91D-6FFB-66D4-0A52EAEA5A50}"/>
              </a:ext>
            </a:extLst>
          </p:cNvPr>
          <p:cNvSpPr/>
          <p:nvPr/>
        </p:nvSpPr>
        <p:spPr>
          <a:xfrm>
            <a:off x="859748" y="3470460"/>
            <a:ext cx="5348012"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300" b="1" dirty="0">
                <a:solidFill>
                  <a:schemeClr val="tx1"/>
                </a:solidFill>
                <a:latin typeface="Segoe UI Light" panose="020B0502040204020203" pitchFamily="34" charset="0"/>
                <a:cs typeface="Segoe UI Light" panose="020B0502040204020203" pitchFamily="34" charset="0"/>
              </a:rPr>
              <a:t>People VS system &amp; process mapping</a:t>
            </a:r>
          </a:p>
        </p:txBody>
      </p:sp>
      <p:sp>
        <p:nvSpPr>
          <p:cNvPr id="26" name="Freeform: Shape 25">
            <a:extLst>
              <a:ext uri="{FF2B5EF4-FFF2-40B4-BE49-F238E27FC236}">
                <a16:creationId xmlns:a16="http://schemas.microsoft.com/office/drawing/2014/main" id="{88F05236-FF13-6626-5F42-E7B8844304B5}"/>
              </a:ext>
            </a:extLst>
          </p:cNvPr>
          <p:cNvSpPr/>
          <p:nvPr/>
        </p:nvSpPr>
        <p:spPr>
          <a:xfrm>
            <a:off x="1081934" y="4387324"/>
            <a:ext cx="5125826" cy="611242"/>
          </a:xfrm>
          <a:custGeom>
            <a:avLst/>
            <a:gdLst>
              <a:gd name="connsiteX0" fmla="*/ 0 w 5548950"/>
              <a:gd name="connsiteY0" fmla="*/ 101876 h 611242"/>
              <a:gd name="connsiteX1" fmla="*/ 101876 w 5548950"/>
              <a:gd name="connsiteY1" fmla="*/ 0 h 611242"/>
              <a:gd name="connsiteX2" fmla="*/ 5447074 w 5548950"/>
              <a:gd name="connsiteY2" fmla="*/ 0 h 611242"/>
              <a:gd name="connsiteX3" fmla="*/ 5548950 w 5548950"/>
              <a:gd name="connsiteY3" fmla="*/ 101876 h 611242"/>
              <a:gd name="connsiteX4" fmla="*/ 5548950 w 5548950"/>
              <a:gd name="connsiteY4" fmla="*/ 509366 h 611242"/>
              <a:gd name="connsiteX5" fmla="*/ 5447074 w 5548950"/>
              <a:gd name="connsiteY5" fmla="*/ 611242 h 611242"/>
              <a:gd name="connsiteX6" fmla="*/ 101876 w 5548950"/>
              <a:gd name="connsiteY6" fmla="*/ 611242 h 611242"/>
              <a:gd name="connsiteX7" fmla="*/ 0 w 5548950"/>
              <a:gd name="connsiteY7" fmla="*/ 509366 h 611242"/>
              <a:gd name="connsiteX8" fmla="*/ 0 w 5548950"/>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50" h="611242">
                <a:moveTo>
                  <a:pt x="0" y="101876"/>
                </a:moveTo>
                <a:cubicBezTo>
                  <a:pt x="0" y="45611"/>
                  <a:pt x="45611" y="0"/>
                  <a:pt x="101876" y="0"/>
                </a:cubicBezTo>
                <a:lnTo>
                  <a:pt x="5447074" y="0"/>
                </a:lnTo>
                <a:cubicBezTo>
                  <a:pt x="5503339" y="0"/>
                  <a:pt x="5548950" y="45611"/>
                  <a:pt x="5548950" y="101876"/>
                </a:cubicBezTo>
                <a:lnTo>
                  <a:pt x="5548950" y="509366"/>
                </a:lnTo>
                <a:cubicBezTo>
                  <a:pt x="5548950" y="565631"/>
                  <a:pt x="5503339" y="611242"/>
                  <a:pt x="5447074"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Prioritization &amp; Change Champions</a:t>
            </a:r>
            <a:endParaRPr lang="en-GB" sz="2400" b="1" dirty="0">
              <a:solidFill>
                <a:schemeClr val="tx1"/>
              </a:solidFill>
              <a:latin typeface="Segoe UI Light" panose="020B0502040204020203" pitchFamily="34" charset="0"/>
              <a:cs typeface="Segoe UI Light" panose="020B0502040204020203" pitchFamily="34" charset="0"/>
            </a:endParaRPr>
          </a:p>
        </p:txBody>
      </p:sp>
      <p:sp>
        <p:nvSpPr>
          <p:cNvPr id="28" name="Freeform: Shape 27">
            <a:extLst>
              <a:ext uri="{FF2B5EF4-FFF2-40B4-BE49-F238E27FC236}">
                <a16:creationId xmlns:a16="http://schemas.microsoft.com/office/drawing/2014/main" id="{9AC96757-5099-3A05-892B-2DAF7F5DFB4F}"/>
              </a:ext>
            </a:extLst>
          </p:cNvPr>
          <p:cNvSpPr/>
          <p:nvPr/>
        </p:nvSpPr>
        <p:spPr>
          <a:xfrm>
            <a:off x="859747" y="5304188"/>
            <a:ext cx="5348013"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marL="0" lvl="0" indent="0" algn="ctr" defTabSz="1244600">
              <a:lnSpc>
                <a:spcPct val="90000"/>
              </a:lnSpc>
              <a:spcBef>
                <a:spcPct val="0"/>
              </a:spcBef>
              <a:spcAft>
                <a:spcPct val="35000"/>
              </a:spcAft>
              <a:buNone/>
            </a:pPr>
            <a:r>
              <a:rPr lang="en-US" sz="2400" b="1" kern="1200" dirty="0">
                <a:solidFill>
                  <a:schemeClr val="tx1"/>
                </a:solidFill>
                <a:latin typeface="Segoe UI Light" panose="020B0502040204020203" pitchFamily="34" charset="0"/>
                <a:cs typeface="Segoe UI Light" panose="020B0502040204020203" pitchFamily="34" charset="0"/>
              </a:rPr>
              <a:t>Business continuity &amp; Comms</a:t>
            </a:r>
            <a:endParaRPr lang="en-GB" sz="2400" b="1" kern="1200" dirty="0">
              <a:solidFill>
                <a:schemeClr val="tx1"/>
              </a:solidFill>
              <a:latin typeface="Segoe UI Light" panose="020B0502040204020203" pitchFamily="34" charset="0"/>
              <a:cs typeface="Segoe UI Light" panose="020B0502040204020203" pitchFamily="34" charset="0"/>
            </a:endParaRPr>
          </a:p>
        </p:txBody>
      </p:sp>
      <p:sp>
        <p:nvSpPr>
          <p:cNvPr id="33" name="TextBox 32">
            <a:extLst>
              <a:ext uri="{FF2B5EF4-FFF2-40B4-BE49-F238E27FC236}">
                <a16:creationId xmlns:a16="http://schemas.microsoft.com/office/drawing/2014/main" id="{E5967973-B1C0-25C8-58DF-E0CF946883FC}"/>
              </a:ext>
            </a:extLst>
          </p:cNvPr>
          <p:cNvSpPr txBox="1"/>
          <p:nvPr/>
        </p:nvSpPr>
        <p:spPr>
          <a:xfrm rot="314486">
            <a:off x="7581145" y="3220454"/>
            <a:ext cx="1432641" cy="369332"/>
          </a:xfrm>
          <a:prstGeom prst="rect">
            <a:avLst/>
          </a:prstGeom>
          <a:noFill/>
        </p:spPr>
        <p:txBody>
          <a:bodyPr wrap="square">
            <a:spAutoFit/>
          </a:bodyPr>
          <a:lstStyle/>
          <a:p>
            <a:r>
              <a:rPr lang="en-US" sz="1800" b="1" dirty="0">
                <a:solidFill>
                  <a:schemeClr val="bg1"/>
                </a:solidFill>
                <a:latin typeface="Segoe UI Light" panose="020B0502040204020203" pitchFamily="34" charset="0"/>
                <a:cs typeface="Segoe UI Light" panose="020B0502040204020203" pitchFamily="34" charset="0"/>
              </a:rPr>
              <a:t>Architecture</a:t>
            </a:r>
            <a:endParaRPr lang="en-GB" dirty="0"/>
          </a:p>
        </p:txBody>
      </p:sp>
      <p:sp>
        <p:nvSpPr>
          <p:cNvPr id="34" name="TextBox 33">
            <a:extLst>
              <a:ext uri="{FF2B5EF4-FFF2-40B4-BE49-F238E27FC236}">
                <a16:creationId xmlns:a16="http://schemas.microsoft.com/office/drawing/2014/main" id="{1542272D-0B4E-319B-F665-7DFDF8488A3B}"/>
              </a:ext>
            </a:extLst>
          </p:cNvPr>
          <p:cNvSpPr txBox="1"/>
          <p:nvPr/>
        </p:nvSpPr>
        <p:spPr>
          <a:xfrm rot="19040520">
            <a:off x="9746950" y="2116972"/>
            <a:ext cx="1370174" cy="369332"/>
          </a:xfrm>
          <a:prstGeom prst="rect">
            <a:avLst/>
          </a:prstGeom>
          <a:noFill/>
        </p:spPr>
        <p:txBody>
          <a:bodyPr wrap="square">
            <a:spAutoFit/>
          </a:bodyPr>
          <a:lstStyle/>
          <a:p>
            <a:r>
              <a:rPr lang="en-US" sz="1800" b="1" dirty="0">
                <a:latin typeface="Segoe UI Light" panose="020B0502040204020203" pitchFamily="34" charset="0"/>
                <a:cs typeface="Segoe UI Light" panose="020B0502040204020203" pitchFamily="34" charset="0"/>
              </a:rPr>
              <a:t>Enterprise</a:t>
            </a:r>
            <a:endParaRPr lang="en-GB" b="1" dirty="0"/>
          </a:p>
        </p:txBody>
      </p:sp>
      <p:sp>
        <p:nvSpPr>
          <p:cNvPr id="3" name="Block Arc 2">
            <a:extLst>
              <a:ext uri="{FF2B5EF4-FFF2-40B4-BE49-F238E27FC236}">
                <a16:creationId xmlns:a16="http://schemas.microsoft.com/office/drawing/2014/main" id="{009A119A-C547-F8E7-9359-962A451911D5}"/>
              </a:ext>
            </a:extLst>
          </p:cNvPr>
          <p:cNvSpPr/>
          <p:nvPr/>
        </p:nvSpPr>
        <p:spPr>
          <a:xfrm>
            <a:off x="-3149344" y="2780861"/>
            <a:ext cx="4118350" cy="4118350"/>
          </a:xfrm>
          <a:prstGeom prst="blockArc">
            <a:avLst>
              <a:gd name="adj1" fmla="val 18900000"/>
              <a:gd name="adj2" fmla="val 2700000"/>
              <a:gd name="adj3" fmla="val 524"/>
            </a:avLst>
          </a:prstGeom>
          <a:solidFill>
            <a:schemeClr val="bg1"/>
          </a:solidFill>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5" name="Oval 24">
            <a:extLst>
              <a:ext uri="{FF2B5EF4-FFF2-40B4-BE49-F238E27FC236}">
                <a16:creationId xmlns:a16="http://schemas.microsoft.com/office/drawing/2014/main" id="{E016BD31-0E02-BFE1-8EE8-66E43E4420F0}"/>
              </a:ext>
            </a:extLst>
          </p:cNvPr>
          <p:cNvSpPr/>
          <p:nvPr/>
        </p:nvSpPr>
        <p:spPr>
          <a:xfrm>
            <a:off x="477720" y="3394054"/>
            <a:ext cx="764053" cy="764053"/>
          </a:xfrm>
          <a:prstGeom prst="ellipse">
            <a:avLst/>
          </a:prstGeom>
          <a:solidFill>
            <a:srgbClr val="633E1D"/>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latin typeface="Segoe UI Light" panose="020B0502040204020203" pitchFamily="34" charset="0"/>
              <a:cs typeface="Segoe UI Light" panose="020B0502040204020203" pitchFamily="34" charset="0"/>
            </a:endParaRPr>
          </a:p>
        </p:txBody>
      </p:sp>
      <p:sp>
        <p:nvSpPr>
          <p:cNvPr id="27" name="Oval 26">
            <a:extLst>
              <a:ext uri="{FF2B5EF4-FFF2-40B4-BE49-F238E27FC236}">
                <a16:creationId xmlns:a16="http://schemas.microsoft.com/office/drawing/2014/main" id="{F0F0E665-4A7A-21E3-939F-09F4B51EE6FA}"/>
              </a:ext>
            </a:extLst>
          </p:cNvPr>
          <p:cNvSpPr/>
          <p:nvPr/>
        </p:nvSpPr>
        <p:spPr>
          <a:xfrm>
            <a:off x="699907" y="4310918"/>
            <a:ext cx="764053" cy="764053"/>
          </a:xfrm>
          <a:prstGeom prst="ellipse">
            <a:avLst/>
          </a:prstGeom>
          <a:solidFill>
            <a:srgbClr val="633E1D"/>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29" name="Oval 28">
            <a:extLst>
              <a:ext uri="{FF2B5EF4-FFF2-40B4-BE49-F238E27FC236}">
                <a16:creationId xmlns:a16="http://schemas.microsoft.com/office/drawing/2014/main" id="{6DD95DF6-D3D7-2108-0BF1-3B4A4EF1CF7E}"/>
              </a:ext>
            </a:extLst>
          </p:cNvPr>
          <p:cNvSpPr/>
          <p:nvPr/>
        </p:nvSpPr>
        <p:spPr>
          <a:xfrm>
            <a:off x="477720" y="5227782"/>
            <a:ext cx="764053" cy="764053"/>
          </a:xfrm>
          <a:prstGeom prst="ellipse">
            <a:avLst/>
          </a:prstGeom>
          <a:solidFill>
            <a:srgbClr val="633E1D"/>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30" name="Graphic 29" descr="Customer review with solid fill">
            <a:extLst>
              <a:ext uri="{FF2B5EF4-FFF2-40B4-BE49-F238E27FC236}">
                <a16:creationId xmlns:a16="http://schemas.microsoft.com/office/drawing/2014/main" id="{00C8DF57-6FB1-2B56-73FD-41E405B4E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6008" y="4430322"/>
            <a:ext cx="507226" cy="507226"/>
          </a:xfrm>
          <a:prstGeom prst="rect">
            <a:avLst/>
          </a:prstGeom>
        </p:spPr>
      </p:pic>
      <p:pic>
        <p:nvPicPr>
          <p:cNvPr id="31" name="Graphic 30" descr="Target Audience with solid fill">
            <a:extLst>
              <a:ext uri="{FF2B5EF4-FFF2-40B4-BE49-F238E27FC236}">
                <a16:creationId xmlns:a16="http://schemas.microsoft.com/office/drawing/2014/main" id="{1E8239BA-4B1A-261E-146D-EC638BD288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80515" y="3502549"/>
            <a:ext cx="556023" cy="556023"/>
          </a:xfrm>
          <a:prstGeom prst="rect">
            <a:avLst/>
          </a:prstGeom>
        </p:spPr>
      </p:pic>
      <p:pic>
        <p:nvPicPr>
          <p:cNvPr id="32" name="Graphic 31" descr="Social network with solid fill">
            <a:extLst>
              <a:ext uri="{FF2B5EF4-FFF2-40B4-BE49-F238E27FC236}">
                <a16:creationId xmlns:a16="http://schemas.microsoft.com/office/drawing/2014/main" id="{E0785F70-8A79-4F74-E564-7C86E315B9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80516" y="5343459"/>
            <a:ext cx="556023" cy="556023"/>
          </a:xfrm>
          <a:prstGeom prst="rect">
            <a:avLst/>
          </a:prstGeom>
        </p:spPr>
      </p:pic>
    </p:spTree>
    <p:extLst>
      <p:ext uri="{BB962C8B-B14F-4D97-AF65-F5344CB8AC3E}">
        <p14:creationId xmlns:p14="http://schemas.microsoft.com/office/powerpoint/2010/main" val="49127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3" grpId="0" animBg="1"/>
      <p:bldP spid="25" grpId="0" animBg="1"/>
      <p:bldP spid="27"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9180">
              <a:srgbClr val="B9CAE9"/>
            </a:gs>
            <a:gs pos="9000">
              <a:srgbClr val="E8EE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A0E066D-9137-188D-252C-A9EC41D9F468}"/>
              </a:ext>
            </a:extLst>
          </p:cNvPr>
          <p:cNvSpPr txBox="1"/>
          <p:nvPr/>
        </p:nvSpPr>
        <p:spPr>
          <a:xfrm>
            <a:off x="304799" y="213073"/>
            <a:ext cx="6096000" cy="1169551"/>
          </a:xfrm>
          <a:prstGeom prst="rect">
            <a:avLst/>
          </a:prstGeom>
          <a:noFill/>
        </p:spPr>
        <p:txBody>
          <a:bodyPr wrap="square">
            <a:spAutoFit/>
          </a:bodyPr>
          <a:lstStyle/>
          <a:p>
            <a:r>
              <a:rPr lang="en-US" sz="3500" dirty="0">
                <a:latin typeface="Segoe UI Bold" panose="020B0802040204020203" pitchFamily="34" charset="0"/>
                <a:cs typeface="Segoe UI Bold" panose="020B0802040204020203" pitchFamily="34" charset="0"/>
              </a:rPr>
              <a:t>Knocking on the citizen development door</a:t>
            </a:r>
          </a:p>
        </p:txBody>
      </p:sp>
      <p:sp>
        <p:nvSpPr>
          <p:cNvPr id="33" name="Block Arc 32">
            <a:extLst>
              <a:ext uri="{FF2B5EF4-FFF2-40B4-BE49-F238E27FC236}">
                <a16:creationId xmlns:a16="http://schemas.microsoft.com/office/drawing/2014/main" id="{97E75244-AE87-F658-9F85-FFEE90EE885A}"/>
              </a:ext>
            </a:extLst>
          </p:cNvPr>
          <p:cNvSpPr/>
          <p:nvPr/>
        </p:nvSpPr>
        <p:spPr>
          <a:xfrm>
            <a:off x="-3149344" y="2780861"/>
            <a:ext cx="4118350" cy="4118350"/>
          </a:xfrm>
          <a:prstGeom prst="blockArc">
            <a:avLst>
              <a:gd name="adj1" fmla="val 18900000"/>
              <a:gd name="adj2" fmla="val 2700000"/>
              <a:gd name="adj3" fmla="val 524"/>
            </a:avLst>
          </a:prstGeom>
          <a:solidFill>
            <a:schemeClr val="bg1">
              <a:lumMod val="50000"/>
            </a:schemeClr>
          </a:solidFill>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34" name="Freeform: Shape 33">
            <a:extLst>
              <a:ext uri="{FF2B5EF4-FFF2-40B4-BE49-F238E27FC236}">
                <a16:creationId xmlns:a16="http://schemas.microsoft.com/office/drawing/2014/main" id="{15B5A882-51AE-B2C4-E12C-B2321F78365E}"/>
              </a:ext>
            </a:extLst>
          </p:cNvPr>
          <p:cNvSpPr/>
          <p:nvPr/>
        </p:nvSpPr>
        <p:spPr>
          <a:xfrm>
            <a:off x="859747" y="3470460"/>
            <a:ext cx="5236252"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300" b="1" dirty="0">
                <a:solidFill>
                  <a:schemeClr val="tx1"/>
                </a:solidFill>
                <a:latin typeface="Segoe UI Light" panose="020B0502040204020203" pitchFamily="34" charset="0"/>
                <a:cs typeface="Segoe UI Light" panose="020B0502040204020203" pitchFamily="34" charset="0"/>
              </a:rPr>
              <a:t>Fusion center of enablement</a:t>
            </a:r>
          </a:p>
        </p:txBody>
      </p:sp>
      <p:sp>
        <p:nvSpPr>
          <p:cNvPr id="35" name="Oval 34">
            <a:extLst>
              <a:ext uri="{FF2B5EF4-FFF2-40B4-BE49-F238E27FC236}">
                <a16:creationId xmlns:a16="http://schemas.microsoft.com/office/drawing/2014/main" id="{A9498274-E5EF-A753-D601-A2556CA1C9E8}"/>
              </a:ext>
            </a:extLst>
          </p:cNvPr>
          <p:cNvSpPr/>
          <p:nvPr/>
        </p:nvSpPr>
        <p:spPr>
          <a:xfrm>
            <a:off x="477720" y="3394054"/>
            <a:ext cx="764053" cy="764053"/>
          </a:xfrm>
          <a:prstGeom prst="ellipse">
            <a:avLst/>
          </a:prstGeom>
          <a:solidFill>
            <a:srgbClr val="7040C4"/>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38" name="Freeform: Shape 37">
            <a:extLst>
              <a:ext uri="{FF2B5EF4-FFF2-40B4-BE49-F238E27FC236}">
                <a16:creationId xmlns:a16="http://schemas.microsoft.com/office/drawing/2014/main" id="{3AB84D40-9CA6-C227-27F6-462F5604B13D}"/>
              </a:ext>
            </a:extLst>
          </p:cNvPr>
          <p:cNvSpPr/>
          <p:nvPr/>
        </p:nvSpPr>
        <p:spPr>
          <a:xfrm>
            <a:off x="859746" y="5304188"/>
            <a:ext cx="5236253"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Copilot Lab and Power up together</a:t>
            </a:r>
          </a:p>
        </p:txBody>
      </p:sp>
      <p:sp>
        <p:nvSpPr>
          <p:cNvPr id="39" name="Oval 38">
            <a:extLst>
              <a:ext uri="{FF2B5EF4-FFF2-40B4-BE49-F238E27FC236}">
                <a16:creationId xmlns:a16="http://schemas.microsoft.com/office/drawing/2014/main" id="{E303797D-2F30-869A-AFEE-4768C0BDBD24}"/>
              </a:ext>
            </a:extLst>
          </p:cNvPr>
          <p:cNvSpPr/>
          <p:nvPr/>
        </p:nvSpPr>
        <p:spPr>
          <a:xfrm>
            <a:off x="477720" y="5227782"/>
            <a:ext cx="764053" cy="764053"/>
          </a:xfrm>
          <a:prstGeom prst="ellipse">
            <a:avLst/>
          </a:prstGeom>
          <a:solidFill>
            <a:srgbClr val="7040C4"/>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40" name="Graphic 39" descr="Road with solid fill">
            <a:extLst>
              <a:ext uri="{FF2B5EF4-FFF2-40B4-BE49-F238E27FC236}">
                <a16:creationId xmlns:a16="http://schemas.microsoft.com/office/drawing/2014/main" id="{BA92887B-863A-4652-8C8C-5A7C66727D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2019" y="3515469"/>
            <a:ext cx="517209" cy="517209"/>
          </a:xfrm>
          <a:prstGeom prst="rect">
            <a:avLst/>
          </a:prstGeom>
        </p:spPr>
      </p:pic>
      <p:pic>
        <p:nvPicPr>
          <p:cNvPr id="42" name="Graphic 41" descr="Business Growth with solid fill">
            <a:extLst>
              <a:ext uri="{FF2B5EF4-FFF2-40B4-BE49-F238E27FC236}">
                <a16:creationId xmlns:a16="http://schemas.microsoft.com/office/drawing/2014/main" id="{38F5EA04-8217-41D8-1E1B-33F1E41D1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2019" y="5359407"/>
            <a:ext cx="556023" cy="556023"/>
          </a:xfrm>
          <a:prstGeom prst="rect">
            <a:avLst/>
          </a:prstGeom>
        </p:spPr>
      </p:pic>
      <p:sp>
        <p:nvSpPr>
          <p:cNvPr id="44" name="TextBox 43">
            <a:extLst>
              <a:ext uri="{FF2B5EF4-FFF2-40B4-BE49-F238E27FC236}">
                <a16:creationId xmlns:a16="http://schemas.microsoft.com/office/drawing/2014/main" id="{AC048DE3-CCBF-2919-DE67-A525CD227DDA}"/>
              </a:ext>
            </a:extLst>
          </p:cNvPr>
          <p:cNvSpPr txBox="1"/>
          <p:nvPr/>
        </p:nvSpPr>
        <p:spPr>
          <a:xfrm>
            <a:off x="304799" y="1528371"/>
            <a:ext cx="5508849" cy="1754326"/>
          </a:xfrm>
          <a:prstGeom prst="rect">
            <a:avLst/>
          </a:prstGeom>
          <a:noFill/>
        </p:spPr>
        <p:txBody>
          <a:bodyPr wrap="square">
            <a:spAutoFit/>
          </a:bodyPr>
          <a:lstStyle/>
          <a:p>
            <a:pPr marL="342900" indent="-342900">
              <a:buFont typeface="Wingdings" panose="05000000000000000000" pitchFamily="2" charset="2"/>
              <a:buChar char="§"/>
            </a:pPr>
            <a:r>
              <a:rPr lang="en-US" sz="2000" b="1" dirty="0">
                <a:latin typeface="Segoe UI Light" panose="020B0502040204020203" pitchFamily="34" charset="0"/>
                <a:cs typeface="Segoe UI Light" panose="020B0502040204020203" pitchFamily="34" charset="0"/>
              </a:rPr>
              <a:t>Without a relatable vision for reimagining IT or fusion teams, it’s like </a:t>
            </a:r>
            <a:r>
              <a:rPr lang="en-US" sz="2400" b="1" dirty="0">
                <a:solidFill>
                  <a:srgbClr val="7040C4"/>
                </a:solidFill>
                <a:latin typeface="Segoe UI Light" panose="020B0502040204020203" pitchFamily="34" charset="0"/>
                <a:cs typeface="Segoe UI Light" panose="020B0502040204020203" pitchFamily="34" charset="0"/>
              </a:rPr>
              <a:t>crossed wires</a:t>
            </a:r>
          </a:p>
          <a:p>
            <a:pPr marL="342900" indent="-342900">
              <a:buFont typeface="Wingdings" panose="05000000000000000000" pitchFamily="2" charset="2"/>
              <a:buChar char="§"/>
            </a:pPr>
            <a:endParaRPr lang="en-US" sz="2400" b="1" dirty="0">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en-US" sz="2000" b="1" dirty="0">
                <a:latin typeface="Segoe UI Light" panose="020B0502040204020203" pitchFamily="34" charset="0"/>
                <a:cs typeface="Segoe UI Light" panose="020B0502040204020203" pitchFamily="34" charset="0"/>
              </a:rPr>
              <a:t>From cradle to grave with Change Management:</a:t>
            </a:r>
            <a:endParaRPr lang="en-GB" sz="2000" dirty="0"/>
          </a:p>
        </p:txBody>
      </p:sp>
      <p:pic>
        <p:nvPicPr>
          <p:cNvPr id="45" name="Picture 2" descr="Wired (#1460) | All these colorful wires are usually hidden … | Flickr">
            <a:extLst>
              <a:ext uri="{FF2B5EF4-FFF2-40B4-BE49-F238E27FC236}">
                <a16:creationId xmlns:a16="http://schemas.microsoft.com/office/drawing/2014/main" id="{206A42F1-B7DA-5841-6604-93D10205BD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51" r="1" b="9241"/>
          <a:stretch/>
        </p:blipFill>
        <p:spPr bwMode="auto">
          <a:xfrm>
            <a:off x="5951879" y="10"/>
            <a:ext cx="6240121"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36" name="Freeform: Shape 35">
            <a:extLst>
              <a:ext uri="{FF2B5EF4-FFF2-40B4-BE49-F238E27FC236}">
                <a16:creationId xmlns:a16="http://schemas.microsoft.com/office/drawing/2014/main" id="{073542A0-065C-16CC-6E39-9C6E6BF4319C}"/>
              </a:ext>
            </a:extLst>
          </p:cNvPr>
          <p:cNvSpPr/>
          <p:nvPr/>
        </p:nvSpPr>
        <p:spPr>
          <a:xfrm>
            <a:off x="1081932" y="4387324"/>
            <a:ext cx="5014067" cy="611242"/>
          </a:xfrm>
          <a:custGeom>
            <a:avLst/>
            <a:gdLst>
              <a:gd name="connsiteX0" fmla="*/ 0 w 5548950"/>
              <a:gd name="connsiteY0" fmla="*/ 101876 h 611242"/>
              <a:gd name="connsiteX1" fmla="*/ 101876 w 5548950"/>
              <a:gd name="connsiteY1" fmla="*/ 0 h 611242"/>
              <a:gd name="connsiteX2" fmla="*/ 5447074 w 5548950"/>
              <a:gd name="connsiteY2" fmla="*/ 0 h 611242"/>
              <a:gd name="connsiteX3" fmla="*/ 5548950 w 5548950"/>
              <a:gd name="connsiteY3" fmla="*/ 101876 h 611242"/>
              <a:gd name="connsiteX4" fmla="*/ 5548950 w 5548950"/>
              <a:gd name="connsiteY4" fmla="*/ 509366 h 611242"/>
              <a:gd name="connsiteX5" fmla="*/ 5447074 w 5548950"/>
              <a:gd name="connsiteY5" fmla="*/ 611242 h 611242"/>
              <a:gd name="connsiteX6" fmla="*/ 101876 w 5548950"/>
              <a:gd name="connsiteY6" fmla="*/ 611242 h 611242"/>
              <a:gd name="connsiteX7" fmla="*/ 0 w 5548950"/>
              <a:gd name="connsiteY7" fmla="*/ 509366 h 611242"/>
              <a:gd name="connsiteX8" fmla="*/ 0 w 5548950"/>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50" h="611242">
                <a:moveTo>
                  <a:pt x="0" y="101876"/>
                </a:moveTo>
                <a:cubicBezTo>
                  <a:pt x="0" y="45611"/>
                  <a:pt x="45611" y="0"/>
                  <a:pt x="101876" y="0"/>
                </a:cubicBezTo>
                <a:lnTo>
                  <a:pt x="5447074" y="0"/>
                </a:lnTo>
                <a:cubicBezTo>
                  <a:pt x="5503339" y="0"/>
                  <a:pt x="5548950" y="45611"/>
                  <a:pt x="5548950" y="101876"/>
                </a:cubicBezTo>
                <a:lnTo>
                  <a:pt x="5548950" y="509366"/>
                </a:lnTo>
                <a:cubicBezTo>
                  <a:pt x="5548950" y="565631"/>
                  <a:pt x="5503339" y="611242"/>
                  <a:pt x="5447074"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Operating model &amp; custom OKRs</a:t>
            </a:r>
          </a:p>
        </p:txBody>
      </p:sp>
      <p:sp>
        <p:nvSpPr>
          <p:cNvPr id="37" name="Oval 36">
            <a:extLst>
              <a:ext uri="{FF2B5EF4-FFF2-40B4-BE49-F238E27FC236}">
                <a16:creationId xmlns:a16="http://schemas.microsoft.com/office/drawing/2014/main" id="{F582888F-058F-52ED-0176-38AA72B2A70B}"/>
              </a:ext>
            </a:extLst>
          </p:cNvPr>
          <p:cNvSpPr/>
          <p:nvPr/>
        </p:nvSpPr>
        <p:spPr>
          <a:xfrm>
            <a:off x="699907" y="4310918"/>
            <a:ext cx="764053" cy="764053"/>
          </a:xfrm>
          <a:prstGeom prst="ellipse">
            <a:avLst/>
          </a:prstGeom>
          <a:solidFill>
            <a:srgbClr val="7040C4"/>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41" name="Graphic 40" descr="Connections with solid fill">
            <a:extLst>
              <a:ext uri="{FF2B5EF4-FFF2-40B4-BE49-F238E27FC236}">
                <a16:creationId xmlns:a16="http://schemas.microsoft.com/office/drawing/2014/main" id="{3642267A-4985-A8A4-3DE0-F4652DB7D3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06920" y="4414932"/>
            <a:ext cx="556023" cy="556023"/>
          </a:xfrm>
          <a:prstGeom prst="rect">
            <a:avLst/>
          </a:prstGeom>
        </p:spPr>
      </p:pic>
    </p:spTree>
    <p:extLst>
      <p:ext uri="{BB962C8B-B14F-4D97-AF65-F5344CB8AC3E}">
        <p14:creationId xmlns:p14="http://schemas.microsoft.com/office/powerpoint/2010/main" val="2169420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1000"/>
                                        <p:tgtEl>
                                          <p:spTgt spid="44">
                                            <p:txEl>
                                              <p:pRg st="0" end="0"/>
                                            </p:txEl>
                                          </p:spTgt>
                                        </p:tgtEl>
                                      </p:cBhvr>
                                    </p:animEffect>
                                    <p:anim calcmode="lin" valueType="num">
                                      <p:cBhvr>
                                        <p:cTn id="8"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
                                            <p:txEl>
                                              <p:pRg st="2" end="2"/>
                                            </p:txEl>
                                          </p:spTgt>
                                        </p:tgtEl>
                                        <p:attrNameLst>
                                          <p:attrName>style.visibility</p:attrName>
                                        </p:attrNameLst>
                                      </p:cBhvr>
                                      <p:to>
                                        <p:strVal val="visible"/>
                                      </p:to>
                                    </p:set>
                                    <p:animEffect transition="in" filter="fade">
                                      <p:cBhvr>
                                        <p:cTn id="14" dur="1000"/>
                                        <p:tgtEl>
                                          <p:spTgt spid="44">
                                            <p:txEl>
                                              <p:pRg st="2" end="2"/>
                                            </p:txEl>
                                          </p:spTgt>
                                        </p:tgtEl>
                                      </p:cBhvr>
                                    </p:animEffect>
                                    <p:anim calcmode="lin" valueType="num">
                                      <p:cBhvr>
                                        <p:cTn id="15"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1000"/>
                                        <p:tgtEl>
                                          <p:spTgt spid="37"/>
                                        </p:tgtEl>
                                      </p:cBhvr>
                                    </p:animEffect>
                                    <p:anim calcmode="lin" valueType="num">
                                      <p:cBhvr>
                                        <p:cTn id="49" dur="1000" fill="hold"/>
                                        <p:tgtEl>
                                          <p:spTgt spid="37"/>
                                        </p:tgtEl>
                                        <p:attrNameLst>
                                          <p:attrName>ppt_x</p:attrName>
                                        </p:attrNameLst>
                                      </p:cBhvr>
                                      <p:tavLst>
                                        <p:tav tm="0">
                                          <p:val>
                                            <p:strVal val="#ppt_x"/>
                                          </p:val>
                                        </p:tav>
                                        <p:tav tm="100000">
                                          <p:val>
                                            <p:strVal val="#ppt_x"/>
                                          </p:val>
                                        </p:tav>
                                      </p:tavLst>
                                    </p:anim>
                                    <p:anim calcmode="lin" valueType="num">
                                      <p:cBhvr>
                                        <p:cTn id="50" dur="1000" fill="hold"/>
                                        <p:tgtEl>
                                          <p:spTgt spid="3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1000"/>
                                        <p:tgtEl>
                                          <p:spTgt spid="39"/>
                                        </p:tgtEl>
                                      </p:cBhvr>
                                    </p:animEffect>
                                    <p:anim calcmode="lin" valueType="num">
                                      <p:cBhvr>
                                        <p:cTn id="66" dur="1000" fill="hold"/>
                                        <p:tgtEl>
                                          <p:spTgt spid="39"/>
                                        </p:tgtEl>
                                        <p:attrNameLst>
                                          <p:attrName>ppt_x</p:attrName>
                                        </p:attrNameLst>
                                      </p:cBhvr>
                                      <p:tavLst>
                                        <p:tav tm="0">
                                          <p:val>
                                            <p:strVal val="#ppt_x"/>
                                          </p:val>
                                        </p:tav>
                                        <p:tav tm="100000">
                                          <p:val>
                                            <p:strVal val="#ppt_x"/>
                                          </p:val>
                                        </p:tav>
                                      </p:tavLst>
                                    </p:anim>
                                    <p:anim calcmode="lin" valueType="num">
                                      <p:cBhvr>
                                        <p:cTn id="67" dur="1000" fill="hold"/>
                                        <p:tgtEl>
                                          <p:spTgt spid="3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anim calcmode="lin" valueType="num">
                                      <p:cBhvr>
                                        <p:cTn id="71" dur="1000" fill="hold"/>
                                        <p:tgtEl>
                                          <p:spTgt spid="42"/>
                                        </p:tgtEl>
                                        <p:attrNameLst>
                                          <p:attrName>ppt_x</p:attrName>
                                        </p:attrNameLst>
                                      </p:cBhvr>
                                      <p:tavLst>
                                        <p:tav tm="0">
                                          <p:val>
                                            <p:strVal val="#ppt_x"/>
                                          </p:val>
                                        </p:tav>
                                        <p:tav tm="100000">
                                          <p:val>
                                            <p:strVal val="#ppt_x"/>
                                          </p:val>
                                        </p:tav>
                                      </p:tavLst>
                                    </p:anim>
                                    <p:anim calcmode="lin" valueType="num">
                                      <p:cBhvr>
                                        <p:cTn id="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8" grpId="0" animBg="1"/>
      <p:bldP spid="39"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F9DF02AE-28B1-31C1-DC63-84639D5D5342}"/>
              </a:ext>
            </a:extLst>
          </p:cNvPr>
          <p:cNvSpPr/>
          <p:nvPr/>
        </p:nvSpPr>
        <p:spPr>
          <a:xfrm rot="10800000">
            <a:off x="4328975" y="-173465"/>
            <a:ext cx="8553904"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4" descr="A person with glasses and blue shirt&#10;&#10;Description automatically generated">
            <a:extLst>
              <a:ext uri="{FF2B5EF4-FFF2-40B4-BE49-F238E27FC236}">
                <a16:creationId xmlns:a16="http://schemas.microsoft.com/office/drawing/2014/main" id="{ED773FD6-D2C1-CCC0-892C-9429001AF6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70" r="15975"/>
          <a:stretch/>
        </p:blipFill>
        <p:spPr bwMode="auto">
          <a:xfrm>
            <a:off x="6107035" y="609714"/>
            <a:ext cx="7485416" cy="6177911"/>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DCCECE-EBEE-DBA2-B7AF-900E50768D62}"/>
              </a:ext>
            </a:extLst>
          </p:cNvPr>
          <p:cNvSpPr txBox="1"/>
          <p:nvPr/>
        </p:nvSpPr>
        <p:spPr>
          <a:xfrm>
            <a:off x="3032800" y="3462213"/>
            <a:ext cx="3340075" cy="707886"/>
          </a:xfrm>
          <a:prstGeom prst="rect">
            <a:avLst/>
          </a:prstGeom>
          <a:noFill/>
        </p:spPr>
        <p:txBody>
          <a:bodyPr wrap="square">
            <a:spAutoFit/>
          </a:bodyPr>
          <a:lstStyle/>
          <a:p>
            <a:pPr algn="r"/>
            <a:r>
              <a:rPr lang="en-US" sz="2000" b="1" dirty="0">
                <a:solidFill>
                  <a:schemeClr val="bg1"/>
                </a:solidFill>
                <a:latin typeface="Segoe UI Light" panose="020B0502040204020203" pitchFamily="34" charset="0"/>
                <a:cs typeface="Segoe UI Light" panose="020B0502040204020203" pitchFamily="34" charset="0"/>
              </a:rPr>
              <a:t>Frameworks</a:t>
            </a:r>
          </a:p>
          <a:p>
            <a:pPr algn="r"/>
            <a:r>
              <a:rPr lang="en-US" sz="2000" dirty="0">
                <a:solidFill>
                  <a:schemeClr val="bg1"/>
                </a:solidFill>
                <a:latin typeface="Segoe UI Light" panose="020B0502040204020203" pitchFamily="34" charset="0"/>
                <a:cs typeface="Segoe UI Light" panose="020B0502040204020203" pitchFamily="34" charset="0"/>
              </a:rPr>
              <a:t>guide people on how to act</a:t>
            </a:r>
            <a:endParaRPr lang="en-GB" sz="2000" dirty="0">
              <a:solidFill>
                <a:schemeClr val="bg1"/>
              </a:solidFill>
              <a:latin typeface="Segoe UI Light" panose="020B0502040204020203" pitchFamily="34" charset="0"/>
              <a:cs typeface="Segoe UI Light" panose="020B0502040204020203" pitchFamily="34" charset="0"/>
            </a:endParaRPr>
          </a:p>
        </p:txBody>
      </p:sp>
      <p:pic>
        <p:nvPicPr>
          <p:cNvPr id="14" name="Graphic 13" descr="Books with solid fill">
            <a:extLst>
              <a:ext uri="{FF2B5EF4-FFF2-40B4-BE49-F238E27FC236}">
                <a16:creationId xmlns:a16="http://schemas.microsoft.com/office/drawing/2014/main" id="{BCF6EB22-049B-CD92-D718-FF370FCA7E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110" y="1317600"/>
            <a:ext cx="1778060" cy="1778060"/>
          </a:xfrm>
          <a:prstGeom prst="rect">
            <a:avLst/>
          </a:prstGeom>
          <a:effectLst>
            <a:reflection blurRad="6350" stA="50000" endA="300" endPos="90000" dir="5400000" sy="-100000" algn="bl" rotWithShape="0"/>
          </a:effectLst>
        </p:spPr>
      </p:pic>
      <p:sp>
        <p:nvSpPr>
          <p:cNvPr id="15" name="TextBox 14">
            <a:extLst>
              <a:ext uri="{FF2B5EF4-FFF2-40B4-BE49-F238E27FC236}">
                <a16:creationId xmlns:a16="http://schemas.microsoft.com/office/drawing/2014/main" id="{744C6FEE-7A8F-6A09-B689-975065D3009E}"/>
              </a:ext>
            </a:extLst>
          </p:cNvPr>
          <p:cNvSpPr txBox="1"/>
          <p:nvPr/>
        </p:nvSpPr>
        <p:spPr>
          <a:xfrm>
            <a:off x="487110" y="609714"/>
            <a:ext cx="4473587" cy="707886"/>
          </a:xfrm>
          <a:prstGeom prst="rect">
            <a:avLst/>
          </a:prstGeom>
          <a:noFill/>
        </p:spPr>
        <p:txBody>
          <a:bodyPr wrap="square">
            <a:spAutoFit/>
          </a:bodyPr>
          <a:lstStyle/>
          <a:p>
            <a:r>
              <a:rPr lang="en-US" sz="2000" b="1" dirty="0">
                <a:solidFill>
                  <a:schemeClr val="bg1"/>
                </a:solidFill>
                <a:latin typeface="Segoe UI Light" panose="020B0502040204020203" pitchFamily="34" charset="0"/>
                <a:cs typeface="Segoe UI Light" panose="020B0502040204020203" pitchFamily="34" charset="0"/>
              </a:rPr>
              <a:t>Rulebooks</a:t>
            </a:r>
            <a:r>
              <a:rPr lang="en-US" sz="2000" dirty="0">
                <a:solidFill>
                  <a:schemeClr val="bg1"/>
                </a:solidFill>
                <a:latin typeface="Segoe UI Light" panose="020B0502040204020203" pitchFamily="34" charset="0"/>
                <a:cs typeface="Segoe UI Light" panose="020B0502040204020203" pitchFamily="34" charset="0"/>
              </a:rPr>
              <a:t> </a:t>
            </a:r>
          </a:p>
          <a:p>
            <a:r>
              <a:rPr lang="en-US" sz="2000" dirty="0">
                <a:solidFill>
                  <a:schemeClr val="bg1"/>
                </a:solidFill>
                <a:latin typeface="Segoe UI Light" panose="020B0502040204020203" pitchFamily="34" charset="0"/>
                <a:cs typeface="Segoe UI Light" panose="020B0502040204020203" pitchFamily="34" charset="0"/>
              </a:rPr>
              <a:t>tell people what to do</a:t>
            </a:r>
          </a:p>
        </p:txBody>
      </p:sp>
      <p:sp>
        <p:nvSpPr>
          <p:cNvPr id="16" name="TextBox 15">
            <a:extLst>
              <a:ext uri="{FF2B5EF4-FFF2-40B4-BE49-F238E27FC236}">
                <a16:creationId xmlns:a16="http://schemas.microsoft.com/office/drawing/2014/main" id="{648F0AAD-5BD5-B4FC-0B5E-41214ECC24F8}"/>
              </a:ext>
            </a:extLst>
          </p:cNvPr>
          <p:cNvSpPr txBox="1"/>
          <p:nvPr/>
        </p:nvSpPr>
        <p:spPr>
          <a:xfrm>
            <a:off x="2377819" y="1852687"/>
            <a:ext cx="2265936" cy="707886"/>
          </a:xfrm>
          <a:prstGeom prst="rect">
            <a:avLst/>
          </a:prstGeom>
          <a:noFill/>
        </p:spPr>
        <p:txBody>
          <a:bodyPr wrap="square">
            <a:spAutoFit/>
          </a:bodyPr>
          <a:lstStyle/>
          <a:p>
            <a:r>
              <a:rPr lang="en-US" sz="2000" b="1" dirty="0">
                <a:solidFill>
                  <a:schemeClr val="bg1"/>
                </a:solidFill>
                <a:latin typeface="Segoe UI Light" panose="020B0502040204020203" pitchFamily="34" charset="0"/>
                <a:cs typeface="Segoe UI Light" panose="020B0502040204020203" pitchFamily="34" charset="0"/>
              </a:rPr>
              <a:t>Rulebooks</a:t>
            </a:r>
            <a:r>
              <a:rPr lang="en-US" sz="2000" dirty="0">
                <a:solidFill>
                  <a:schemeClr val="bg1"/>
                </a:solidFill>
                <a:latin typeface="Segoe UI Light" panose="020B0502040204020203" pitchFamily="34" charset="0"/>
                <a:cs typeface="Segoe UI Light" panose="020B0502040204020203" pitchFamily="34" charset="0"/>
              </a:rPr>
              <a:t> </a:t>
            </a:r>
          </a:p>
          <a:p>
            <a:r>
              <a:rPr lang="en-US" sz="2000" dirty="0">
                <a:solidFill>
                  <a:schemeClr val="bg1"/>
                </a:solidFill>
                <a:latin typeface="Segoe UI Light" panose="020B0502040204020203" pitchFamily="34" charset="0"/>
                <a:cs typeface="Segoe UI Light" panose="020B0502040204020203" pitchFamily="34" charset="0"/>
              </a:rPr>
              <a:t>insist on discipline</a:t>
            </a:r>
          </a:p>
        </p:txBody>
      </p:sp>
      <p:pic>
        <p:nvPicPr>
          <p:cNvPr id="17" name="Graphic 16" descr="Presentation with org chart with solid fill">
            <a:extLst>
              <a:ext uri="{FF2B5EF4-FFF2-40B4-BE49-F238E27FC236}">
                <a16:creationId xmlns:a16="http://schemas.microsoft.com/office/drawing/2014/main" id="{26A47BD7-FAC8-C14D-1BB5-D81EDA22FB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4815" y="4170099"/>
            <a:ext cx="1778060" cy="1778060"/>
          </a:xfrm>
          <a:prstGeom prst="rect">
            <a:avLst/>
          </a:prstGeom>
          <a:effectLst>
            <a:reflection blurRad="6350" stA="50000" endA="300" endPos="90000" dir="5400000" sy="-100000" algn="bl" rotWithShape="0"/>
          </a:effectLst>
        </p:spPr>
      </p:pic>
      <p:sp>
        <p:nvSpPr>
          <p:cNvPr id="18" name="TextBox 17">
            <a:extLst>
              <a:ext uri="{FF2B5EF4-FFF2-40B4-BE49-F238E27FC236}">
                <a16:creationId xmlns:a16="http://schemas.microsoft.com/office/drawing/2014/main" id="{033CAF48-775D-B3F2-87BA-55237521DEB5}"/>
              </a:ext>
            </a:extLst>
          </p:cNvPr>
          <p:cNvSpPr txBox="1"/>
          <p:nvPr/>
        </p:nvSpPr>
        <p:spPr>
          <a:xfrm>
            <a:off x="1094172" y="4509780"/>
            <a:ext cx="3500643" cy="707886"/>
          </a:xfrm>
          <a:prstGeom prst="rect">
            <a:avLst/>
          </a:prstGeom>
          <a:noFill/>
        </p:spPr>
        <p:txBody>
          <a:bodyPr wrap="square">
            <a:spAutoFit/>
          </a:bodyPr>
          <a:lstStyle/>
          <a:p>
            <a:pPr algn="r"/>
            <a:r>
              <a:rPr lang="en-US" sz="2000" b="1" dirty="0">
                <a:solidFill>
                  <a:schemeClr val="bg1"/>
                </a:solidFill>
                <a:latin typeface="Segoe UI Light" panose="020B0502040204020203" pitchFamily="34" charset="0"/>
                <a:cs typeface="Segoe UI Light" panose="020B0502040204020203" pitchFamily="34" charset="0"/>
              </a:rPr>
              <a:t>Frameworks</a:t>
            </a:r>
          </a:p>
          <a:p>
            <a:pPr algn="r"/>
            <a:r>
              <a:rPr lang="en-US" sz="2000" dirty="0">
                <a:solidFill>
                  <a:schemeClr val="bg1"/>
                </a:solidFill>
                <a:latin typeface="Segoe UI Light" panose="020B0502040204020203" pitchFamily="34" charset="0"/>
                <a:cs typeface="Segoe UI Light" panose="020B0502040204020203" pitchFamily="34" charset="0"/>
              </a:rPr>
              <a:t>allow for creativity</a:t>
            </a:r>
            <a:endParaRPr lang="en-GB" sz="2000" dirty="0">
              <a:solidFill>
                <a:schemeClr val="bg1"/>
              </a:solidFill>
              <a:latin typeface="Segoe UI Light" panose="020B05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E0A9FE2A-503F-7C3A-F843-E84D59DFE980}"/>
              </a:ext>
            </a:extLst>
          </p:cNvPr>
          <p:cNvSpPr txBox="1"/>
          <p:nvPr/>
        </p:nvSpPr>
        <p:spPr>
          <a:xfrm>
            <a:off x="10822498" y="6444754"/>
            <a:ext cx="1369502" cy="353943"/>
          </a:xfrm>
          <a:prstGeom prst="roundRect">
            <a:avLst/>
          </a:prstGeom>
          <a:solidFill>
            <a:srgbClr val="F4F4F2"/>
          </a:solidFill>
          <a:ln w="38100">
            <a:solidFill>
              <a:srgbClr val="752774"/>
            </a:solidFill>
          </a:ln>
        </p:spPr>
        <p:txBody>
          <a:bodyPr vert="horz" lIns="91440" tIns="45720" rIns="91440" bIns="45720" rtlCol="0" anchor="ctr">
            <a:normAutofit lnSpcReduction="10000"/>
          </a:bodyPr>
          <a:lstStyle/>
          <a:p>
            <a:pPr algn="ctr">
              <a:lnSpc>
                <a:spcPct val="90000"/>
              </a:lnSpc>
              <a:spcAft>
                <a:spcPts val="600"/>
              </a:spcAft>
            </a:pPr>
            <a:r>
              <a:rPr lang="en-US" b="1" i="1" dirty="0">
                <a:latin typeface="Segoe UI Light" panose="020B0502040204020203" pitchFamily="34" charset="0"/>
                <a:cs typeface="Segoe UI Light" panose="020B0502040204020203" pitchFamily="34" charset="0"/>
              </a:rPr>
              <a:t>Simon Sinek</a:t>
            </a:r>
          </a:p>
        </p:txBody>
      </p:sp>
    </p:spTree>
    <p:extLst>
      <p:ext uri="{BB962C8B-B14F-4D97-AF65-F5344CB8AC3E}">
        <p14:creationId xmlns:p14="http://schemas.microsoft.com/office/powerpoint/2010/main" val="83574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72" name="Picture 8" descr="A group of buildings with smoke coming out of them&#10;&#10;Description automatically generated">
            <a:extLst>
              <a:ext uri="{FF2B5EF4-FFF2-40B4-BE49-F238E27FC236}">
                <a16:creationId xmlns:a16="http://schemas.microsoft.com/office/drawing/2014/main" id="{70CBA4C0-B90D-B081-E67D-CBBE4C957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42" r="4536"/>
          <a:stretch/>
        </p:blipFill>
        <p:spPr bwMode="auto">
          <a:xfrm>
            <a:off x="20" y="0"/>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277" name="Rectangle 11276">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2C59C4-A66B-987B-C18C-011499398FC2}"/>
              </a:ext>
            </a:extLst>
          </p:cNvPr>
          <p:cNvSpPr txBox="1"/>
          <p:nvPr/>
        </p:nvSpPr>
        <p:spPr>
          <a:xfrm>
            <a:off x="304799" y="213073"/>
            <a:ext cx="7076502" cy="630942"/>
          </a:xfrm>
          <a:prstGeom prst="rect">
            <a:avLst/>
          </a:prstGeom>
          <a:noFill/>
        </p:spPr>
        <p:txBody>
          <a:bodyPr wrap="square">
            <a:spAutoFit/>
          </a:bodyPr>
          <a:lstStyle/>
          <a:p>
            <a:r>
              <a:rPr lang="en-US" sz="3500" dirty="0">
                <a:solidFill>
                  <a:schemeClr val="bg1"/>
                </a:solidFill>
                <a:latin typeface="Segoe UI Bold" panose="020B0802040204020203" pitchFamily="34" charset="0"/>
                <a:cs typeface="Segoe UI Bold" panose="020B0802040204020203" pitchFamily="34" charset="0"/>
              </a:rPr>
              <a:t>Bring me security to life</a:t>
            </a:r>
          </a:p>
        </p:txBody>
      </p:sp>
      <p:sp>
        <p:nvSpPr>
          <p:cNvPr id="31" name="Block Arc 30">
            <a:extLst>
              <a:ext uri="{FF2B5EF4-FFF2-40B4-BE49-F238E27FC236}">
                <a16:creationId xmlns:a16="http://schemas.microsoft.com/office/drawing/2014/main" id="{D06EF0E6-96E0-1ED2-0655-323D39C3323F}"/>
              </a:ext>
            </a:extLst>
          </p:cNvPr>
          <p:cNvSpPr/>
          <p:nvPr/>
        </p:nvSpPr>
        <p:spPr>
          <a:xfrm>
            <a:off x="-3149345" y="2657380"/>
            <a:ext cx="4118350" cy="4118350"/>
          </a:xfrm>
          <a:prstGeom prst="blockArc">
            <a:avLst>
              <a:gd name="adj1" fmla="val 18900000"/>
              <a:gd name="adj2" fmla="val 2700000"/>
              <a:gd name="adj3" fmla="val 524"/>
            </a:avLst>
          </a:prstGeom>
          <a:solidFill>
            <a:schemeClr val="bg1">
              <a:lumMod val="50000"/>
            </a:schemeClr>
          </a:solidFill>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32" name="Freeform: Shape 31">
            <a:extLst>
              <a:ext uri="{FF2B5EF4-FFF2-40B4-BE49-F238E27FC236}">
                <a16:creationId xmlns:a16="http://schemas.microsoft.com/office/drawing/2014/main" id="{8017B16D-FC23-0443-D5D8-BA3194C62B2A}"/>
              </a:ext>
            </a:extLst>
          </p:cNvPr>
          <p:cNvSpPr/>
          <p:nvPr/>
        </p:nvSpPr>
        <p:spPr>
          <a:xfrm>
            <a:off x="859746" y="3346979"/>
            <a:ext cx="5398814"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defTabSz="1244600">
              <a:lnSpc>
                <a:spcPct val="90000"/>
              </a:lnSpc>
              <a:spcBef>
                <a:spcPct val="0"/>
              </a:spcBef>
              <a:spcAft>
                <a:spcPct val="35000"/>
              </a:spcAft>
            </a:pPr>
            <a:r>
              <a:rPr lang="en-US" sz="2300" b="1" dirty="0">
                <a:solidFill>
                  <a:schemeClr val="tx1"/>
                </a:solidFill>
                <a:latin typeface="Segoe UI Light" panose="020B0502040204020203" pitchFamily="34" charset="0"/>
                <a:cs typeface="Segoe UI Light" panose="020B0502040204020203" pitchFamily="34" charset="0"/>
              </a:rPr>
              <a:t>Roles, responsibilities &amp; due diligence</a:t>
            </a:r>
          </a:p>
        </p:txBody>
      </p:sp>
      <p:sp>
        <p:nvSpPr>
          <p:cNvPr id="33" name="Oval 32">
            <a:extLst>
              <a:ext uri="{FF2B5EF4-FFF2-40B4-BE49-F238E27FC236}">
                <a16:creationId xmlns:a16="http://schemas.microsoft.com/office/drawing/2014/main" id="{9418FFCE-5E50-1F9A-1AAA-ACB4F89A0550}"/>
              </a:ext>
            </a:extLst>
          </p:cNvPr>
          <p:cNvSpPr/>
          <p:nvPr/>
        </p:nvSpPr>
        <p:spPr>
          <a:xfrm>
            <a:off x="477719" y="3270573"/>
            <a:ext cx="764053" cy="764053"/>
          </a:xfrm>
          <a:prstGeom prst="ellipse">
            <a:avLst/>
          </a:prstGeom>
          <a:solidFill>
            <a:srgbClr val="748886"/>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34" name="Freeform: Shape 33">
            <a:extLst>
              <a:ext uri="{FF2B5EF4-FFF2-40B4-BE49-F238E27FC236}">
                <a16:creationId xmlns:a16="http://schemas.microsoft.com/office/drawing/2014/main" id="{90D189D0-4624-0B9A-B565-0C67B7845502}"/>
              </a:ext>
            </a:extLst>
          </p:cNvPr>
          <p:cNvSpPr/>
          <p:nvPr/>
        </p:nvSpPr>
        <p:spPr>
          <a:xfrm>
            <a:off x="1081930" y="4263843"/>
            <a:ext cx="5176629" cy="611242"/>
          </a:xfrm>
          <a:custGeom>
            <a:avLst/>
            <a:gdLst>
              <a:gd name="connsiteX0" fmla="*/ 0 w 5548950"/>
              <a:gd name="connsiteY0" fmla="*/ 101876 h 611242"/>
              <a:gd name="connsiteX1" fmla="*/ 101876 w 5548950"/>
              <a:gd name="connsiteY1" fmla="*/ 0 h 611242"/>
              <a:gd name="connsiteX2" fmla="*/ 5447074 w 5548950"/>
              <a:gd name="connsiteY2" fmla="*/ 0 h 611242"/>
              <a:gd name="connsiteX3" fmla="*/ 5548950 w 5548950"/>
              <a:gd name="connsiteY3" fmla="*/ 101876 h 611242"/>
              <a:gd name="connsiteX4" fmla="*/ 5548950 w 5548950"/>
              <a:gd name="connsiteY4" fmla="*/ 509366 h 611242"/>
              <a:gd name="connsiteX5" fmla="*/ 5447074 w 5548950"/>
              <a:gd name="connsiteY5" fmla="*/ 611242 h 611242"/>
              <a:gd name="connsiteX6" fmla="*/ 101876 w 5548950"/>
              <a:gd name="connsiteY6" fmla="*/ 611242 h 611242"/>
              <a:gd name="connsiteX7" fmla="*/ 0 w 5548950"/>
              <a:gd name="connsiteY7" fmla="*/ 509366 h 611242"/>
              <a:gd name="connsiteX8" fmla="*/ 0 w 5548950"/>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50" h="611242">
                <a:moveTo>
                  <a:pt x="0" y="101876"/>
                </a:moveTo>
                <a:cubicBezTo>
                  <a:pt x="0" y="45611"/>
                  <a:pt x="45611" y="0"/>
                  <a:pt x="101876" y="0"/>
                </a:cubicBezTo>
                <a:lnTo>
                  <a:pt x="5447074" y="0"/>
                </a:lnTo>
                <a:cubicBezTo>
                  <a:pt x="5503339" y="0"/>
                  <a:pt x="5548950" y="45611"/>
                  <a:pt x="5548950" y="101876"/>
                </a:cubicBezTo>
                <a:lnTo>
                  <a:pt x="5548950" y="509366"/>
                </a:lnTo>
                <a:cubicBezTo>
                  <a:pt x="5548950" y="565631"/>
                  <a:pt x="5503339" y="611242"/>
                  <a:pt x="5447074"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Role-based training &amp; XLAs</a:t>
            </a:r>
          </a:p>
        </p:txBody>
      </p:sp>
      <p:sp>
        <p:nvSpPr>
          <p:cNvPr id="35" name="Oval 34">
            <a:extLst>
              <a:ext uri="{FF2B5EF4-FFF2-40B4-BE49-F238E27FC236}">
                <a16:creationId xmlns:a16="http://schemas.microsoft.com/office/drawing/2014/main" id="{88EC807C-14AA-DF0A-C14F-178CF2233B60}"/>
              </a:ext>
            </a:extLst>
          </p:cNvPr>
          <p:cNvSpPr/>
          <p:nvPr/>
        </p:nvSpPr>
        <p:spPr>
          <a:xfrm>
            <a:off x="699906" y="4187437"/>
            <a:ext cx="764053" cy="764053"/>
          </a:xfrm>
          <a:prstGeom prst="ellipse">
            <a:avLst/>
          </a:prstGeom>
          <a:solidFill>
            <a:srgbClr val="748886"/>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36" name="Freeform: Shape 35">
            <a:extLst>
              <a:ext uri="{FF2B5EF4-FFF2-40B4-BE49-F238E27FC236}">
                <a16:creationId xmlns:a16="http://schemas.microsoft.com/office/drawing/2014/main" id="{D08E250D-6809-FF7A-B5C5-1C0F6DF21267}"/>
              </a:ext>
            </a:extLst>
          </p:cNvPr>
          <p:cNvSpPr/>
          <p:nvPr/>
        </p:nvSpPr>
        <p:spPr>
          <a:xfrm>
            <a:off x="859745" y="5180707"/>
            <a:ext cx="5398814"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Due diligence goals </a:t>
            </a:r>
            <a:r>
              <a:rPr lang="en-US" sz="2400" b="1">
                <a:solidFill>
                  <a:schemeClr val="tx1"/>
                </a:solidFill>
                <a:latin typeface="Segoe UI Light" panose="020B0502040204020203" pitchFamily="34" charset="0"/>
                <a:cs typeface="Segoe UI Light" panose="020B0502040204020203" pitchFamily="34" charset="0"/>
              </a:rPr>
              <a:t>&amp; recognition</a:t>
            </a:r>
            <a:endParaRPr lang="en-US" sz="2400" b="1" dirty="0">
              <a:solidFill>
                <a:schemeClr val="tx1"/>
              </a:solidFill>
              <a:latin typeface="Segoe UI Light" panose="020B0502040204020203" pitchFamily="34" charset="0"/>
              <a:cs typeface="Segoe UI Light" panose="020B0502040204020203" pitchFamily="34" charset="0"/>
            </a:endParaRPr>
          </a:p>
        </p:txBody>
      </p:sp>
      <p:sp>
        <p:nvSpPr>
          <p:cNvPr id="37" name="Oval 36">
            <a:extLst>
              <a:ext uri="{FF2B5EF4-FFF2-40B4-BE49-F238E27FC236}">
                <a16:creationId xmlns:a16="http://schemas.microsoft.com/office/drawing/2014/main" id="{B50D32EE-1195-02BB-F756-60E7DF36375E}"/>
              </a:ext>
            </a:extLst>
          </p:cNvPr>
          <p:cNvSpPr/>
          <p:nvPr/>
        </p:nvSpPr>
        <p:spPr>
          <a:xfrm>
            <a:off x="477719" y="5104301"/>
            <a:ext cx="764053" cy="764053"/>
          </a:xfrm>
          <a:prstGeom prst="ellipse">
            <a:avLst/>
          </a:prstGeom>
          <a:solidFill>
            <a:srgbClr val="748886"/>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38" name="Graphic 37" descr="Social network with solid fill">
            <a:extLst>
              <a:ext uri="{FF2B5EF4-FFF2-40B4-BE49-F238E27FC236}">
                <a16:creationId xmlns:a16="http://schemas.microsoft.com/office/drawing/2014/main" id="{3899D3C0-AB0E-5078-BF93-B7FF6BB87B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22018" y="3391988"/>
            <a:ext cx="517209" cy="517209"/>
          </a:xfrm>
          <a:prstGeom prst="rect">
            <a:avLst/>
          </a:prstGeom>
        </p:spPr>
      </p:pic>
      <p:pic>
        <p:nvPicPr>
          <p:cNvPr id="39" name="Graphic 38" descr="Classroom with solid fill">
            <a:extLst>
              <a:ext uri="{FF2B5EF4-FFF2-40B4-BE49-F238E27FC236}">
                <a16:creationId xmlns:a16="http://schemas.microsoft.com/office/drawing/2014/main" id="{A9262281-EE02-A153-170A-920B637708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28473" y="4315850"/>
            <a:ext cx="507226" cy="507226"/>
          </a:xfrm>
          <a:prstGeom prst="rect">
            <a:avLst/>
          </a:prstGeom>
        </p:spPr>
      </p:pic>
      <p:pic>
        <p:nvPicPr>
          <p:cNvPr id="40" name="Graphic 39" descr="Aspiration with solid fill">
            <a:extLst>
              <a:ext uri="{FF2B5EF4-FFF2-40B4-BE49-F238E27FC236}">
                <a16:creationId xmlns:a16="http://schemas.microsoft.com/office/drawing/2014/main" id="{BC80675F-AF5B-FBDD-A524-0B3C8D632D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78687" y="5206148"/>
            <a:ext cx="556023" cy="556023"/>
          </a:xfrm>
          <a:prstGeom prst="rect">
            <a:avLst/>
          </a:prstGeom>
        </p:spPr>
      </p:pic>
      <p:sp>
        <p:nvSpPr>
          <p:cNvPr id="41" name="TextBox 40">
            <a:extLst>
              <a:ext uri="{FF2B5EF4-FFF2-40B4-BE49-F238E27FC236}">
                <a16:creationId xmlns:a16="http://schemas.microsoft.com/office/drawing/2014/main" id="{FCD2E7D0-EE19-6BC2-A5F3-9F92F730C732}"/>
              </a:ext>
            </a:extLst>
          </p:cNvPr>
          <p:cNvSpPr txBox="1"/>
          <p:nvPr/>
        </p:nvSpPr>
        <p:spPr>
          <a:xfrm>
            <a:off x="304798" y="1104891"/>
            <a:ext cx="6075682" cy="1446550"/>
          </a:xfrm>
          <a:prstGeom prst="rect">
            <a:avLst/>
          </a:prstGeom>
          <a:noFill/>
        </p:spPr>
        <p:txBody>
          <a:bodyPr wrap="square">
            <a:spAutoFit/>
          </a:bodyPr>
          <a:lstStyle/>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Without a joint cyber mission to avoid hidden costs, it’s like </a:t>
            </a:r>
            <a:r>
              <a:rPr lang="en-US" sz="2400" b="1" dirty="0">
                <a:solidFill>
                  <a:schemeClr val="bg1"/>
                </a:solidFill>
                <a:latin typeface="Segoe UI Light" panose="020B0502040204020203" pitchFamily="34" charset="0"/>
                <a:cs typeface="Segoe UI Light" panose="020B0502040204020203" pitchFamily="34" charset="0"/>
              </a:rPr>
              <a:t>post-apocalyptic fiction</a:t>
            </a:r>
          </a:p>
          <a:p>
            <a:pPr marL="342900" indent="-342900">
              <a:buFont typeface="Wingdings" panose="05000000000000000000" pitchFamily="2" charset="2"/>
              <a:buChar char="§"/>
            </a:pPr>
            <a:endParaRPr lang="en-US" sz="2400" b="1" dirty="0">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From cradle to grave with Change Management:</a:t>
            </a:r>
            <a:endParaRPr lang="en-GB" sz="2000" dirty="0">
              <a:solidFill>
                <a:schemeClr val="bg1"/>
              </a:solidFill>
            </a:endParaRPr>
          </a:p>
        </p:txBody>
      </p:sp>
    </p:spTree>
    <p:extLst>
      <p:ext uri="{BB962C8B-B14F-4D97-AF65-F5344CB8AC3E}">
        <p14:creationId xmlns:p14="http://schemas.microsoft.com/office/powerpoint/2010/main" val="356789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anim calcmode="lin" valueType="num">
                                      <p:cBhvr>
                                        <p:cTn id="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
                                            <p:txEl>
                                              <p:pRg st="2" end="2"/>
                                            </p:txEl>
                                          </p:spTgt>
                                        </p:tgtEl>
                                        <p:attrNameLst>
                                          <p:attrName>style.visibility</p:attrName>
                                        </p:attrNameLst>
                                      </p:cBhvr>
                                      <p:to>
                                        <p:strVal val="visible"/>
                                      </p:to>
                                    </p:set>
                                    <p:animEffect transition="in" filter="fade">
                                      <p:cBhvr>
                                        <p:cTn id="14" dur="1000"/>
                                        <p:tgtEl>
                                          <p:spTgt spid="41">
                                            <p:txEl>
                                              <p:pRg st="2" end="2"/>
                                            </p:txEl>
                                          </p:spTgt>
                                        </p:tgtEl>
                                      </p:cBhvr>
                                    </p:animEffect>
                                    <p:anim calcmode="lin" valueType="num">
                                      <p:cBhvr>
                                        <p:cTn id="1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000"/>
                                        <p:tgtEl>
                                          <p:spTgt spid="37"/>
                                        </p:tgtEl>
                                      </p:cBhvr>
                                    </p:animEffect>
                                    <p:anim calcmode="lin" valueType="num">
                                      <p:cBhvr>
                                        <p:cTn id="66" dur="1000" fill="hold"/>
                                        <p:tgtEl>
                                          <p:spTgt spid="37"/>
                                        </p:tgtEl>
                                        <p:attrNameLst>
                                          <p:attrName>ppt_x</p:attrName>
                                        </p:attrNameLst>
                                      </p:cBhvr>
                                      <p:tavLst>
                                        <p:tav tm="0">
                                          <p:val>
                                            <p:strVal val="#ppt_x"/>
                                          </p:val>
                                        </p:tav>
                                        <p:tav tm="100000">
                                          <p:val>
                                            <p:strVal val="#ppt_x"/>
                                          </p:val>
                                        </p:tav>
                                      </p:tavLst>
                                    </p:anim>
                                    <p:anim calcmode="lin" valueType="num">
                                      <p:cBhvr>
                                        <p:cTn id="67" dur="1000" fill="hold"/>
                                        <p:tgtEl>
                                          <p:spTgt spid="3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1000"/>
                                        <p:tgtEl>
                                          <p:spTgt spid="40"/>
                                        </p:tgtEl>
                                      </p:cBhvr>
                                    </p:animEffect>
                                    <p:anim calcmode="lin" valueType="num">
                                      <p:cBhvr>
                                        <p:cTn id="71" dur="1000" fill="hold"/>
                                        <p:tgtEl>
                                          <p:spTgt spid="40"/>
                                        </p:tgtEl>
                                        <p:attrNameLst>
                                          <p:attrName>ppt_x</p:attrName>
                                        </p:attrNameLst>
                                      </p:cBhvr>
                                      <p:tavLst>
                                        <p:tav tm="0">
                                          <p:val>
                                            <p:strVal val="#ppt_x"/>
                                          </p:val>
                                        </p:tav>
                                        <p:tav tm="100000">
                                          <p:val>
                                            <p:strVal val="#ppt_x"/>
                                          </p:val>
                                        </p:tav>
                                      </p:tavLst>
                                    </p:anim>
                                    <p:anim calcmode="lin" valueType="num">
                                      <p:cBhvr>
                                        <p:cTn id="7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6" name="Picture 6" descr="A person and person skydiving&#10;&#10;Description automatically generated">
            <a:extLst>
              <a:ext uri="{FF2B5EF4-FFF2-40B4-BE49-F238E27FC236}">
                <a16:creationId xmlns:a16="http://schemas.microsoft.com/office/drawing/2014/main" id="{2C44724E-1FF7-87B1-D5DC-0F05F7A87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7" b="13003"/>
          <a:stretch/>
        </p:blipFill>
        <p:spPr bwMode="auto">
          <a:xfrm>
            <a:off x="304798" y="10"/>
            <a:ext cx="1188720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51" name="Rectangle 1025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02984C-B98B-1C60-F7AC-1BEAF85E8A72}"/>
              </a:ext>
            </a:extLst>
          </p:cNvPr>
          <p:cNvSpPr txBox="1"/>
          <p:nvPr/>
        </p:nvSpPr>
        <p:spPr>
          <a:xfrm>
            <a:off x="304799" y="213073"/>
            <a:ext cx="5236030" cy="1169551"/>
          </a:xfrm>
          <a:prstGeom prst="rect">
            <a:avLst/>
          </a:prstGeom>
          <a:noFill/>
        </p:spPr>
        <p:txBody>
          <a:bodyPr wrap="square">
            <a:spAutoFit/>
          </a:bodyPr>
          <a:lstStyle/>
          <a:p>
            <a:r>
              <a:rPr lang="en-US" sz="3500" dirty="0">
                <a:solidFill>
                  <a:schemeClr val="bg1"/>
                </a:solidFill>
                <a:latin typeface="Segoe UI Bold" panose="020B0802040204020203" pitchFamily="34" charset="0"/>
                <a:cs typeface="Segoe UI Bold" panose="020B0802040204020203" pitchFamily="34" charset="0"/>
              </a:rPr>
              <a:t>Sweet adoption dreams are made of these</a:t>
            </a:r>
          </a:p>
        </p:txBody>
      </p:sp>
      <p:sp>
        <p:nvSpPr>
          <p:cNvPr id="14" name="TextBox 13">
            <a:extLst>
              <a:ext uri="{FF2B5EF4-FFF2-40B4-BE49-F238E27FC236}">
                <a16:creationId xmlns:a16="http://schemas.microsoft.com/office/drawing/2014/main" id="{368CE7AA-347C-E881-9980-96108364EE48}"/>
              </a:ext>
            </a:extLst>
          </p:cNvPr>
          <p:cNvSpPr txBox="1"/>
          <p:nvPr/>
        </p:nvSpPr>
        <p:spPr>
          <a:xfrm>
            <a:off x="304799" y="1528371"/>
            <a:ext cx="4465505" cy="1754326"/>
          </a:xfrm>
          <a:prstGeom prst="rect">
            <a:avLst/>
          </a:prstGeom>
          <a:noFill/>
        </p:spPr>
        <p:txBody>
          <a:bodyPr wrap="square">
            <a:spAutoFit/>
          </a:bodyPr>
          <a:lstStyle/>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Without a clear case for change or adoption, it’s a blind </a:t>
            </a:r>
            <a:r>
              <a:rPr lang="en-US" sz="2400" b="1" dirty="0">
                <a:solidFill>
                  <a:srgbClr val="CDF1FF"/>
                </a:solidFill>
                <a:latin typeface="Segoe UI Light" panose="020B0502040204020203" pitchFamily="34" charset="0"/>
                <a:cs typeface="Segoe UI Light" panose="020B0502040204020203" pitchFamily="34" charset="0"/>
              </a:rPr>
              <a:t>freefall jump</a:t>
            </a:r>
          </a:p>
          <a:p>
            <a:pPr marL="342900" indent="-342900">
              <a:buFont typeface="Wingdings" panose="05000000000000000000" pitchFamily="2" charset="2"/>
              <a:buChar char="§"/>
            </a:pPr>
            <a:endParaRPr lang="en-US" sz="2400" b="1" dirty="0">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From cradle to grave with Change Management:</a:t>
            </a:r>
            <a:endParaRPr lang="en-GB" sz="2000" dirty="0">
              <a:solidFill>
                <a:schemeClr val="bg1"/>
              </a:solidFill>
            </a:endParaRPr>
          </a:p>
        </p:txBody>
      </p:sp>
      <p:sp>
        <p:nvSpPr>
          <p:cNvPr id="2" name="Block Arc 1">
            <a:extLst>
              <a:ext uri="{FF2B5EF4-FFF2-40B4-BE49-F238E27FC236}">
                <a16:creationId xmlns:a16="http://schemas.microsoft.com/office/drawing/2014/main" id="{854E364D-E10F-6588-5A01-6633FE108B11}"/>
              </a:ext>
            </a:extLst>
          </p:cNvPr>
          <p:cNvSpPr/>
          <p:nvPr/>
        </p:nvSpPr>
        <p:spPr>
          <a:xfrm>
            <a:off x="-3042738" y="2739640"/>
            <a:ext cx="4118350" cy="4118350"/>
          </a:xfrm>
          <a:prstGeom prst="blockArc">
            <a:avLst>
              <a:gd name="adj1" fmla="val 18900000"/>
              <a:gd name="adj2" fmla="val 2700000"/>
              <a:gd name="adj3" fmla="val 524"/>
            </a:avLst>
          </a:prstGeom>
          <a:solidFill>
            <a:schemeClr val="bg1">
              <a:lumMod val="50000"/>
            </a:schemeClr>
          </a:solidFill>
          <a:ln>
            <a:solidFill>
              <a:schemeClr val="bg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 name="Freeform: Shape 4">
            <a:extLst>
              <a:ext uri="{FF2B5EF4-FFF2-40B4-BE49-F238E27FC236}">
                <a16:creationId xmlns:a16="http://schemas.microsoft.com/office/drawing/2014/main" id="{7F575A4E-516E-14D7-38EE-1251E00B632F}"/>
              </a:ext>
            </a:extLst>
          </p:cNvPr>
          <p:cNvSpPr/>
          <p:nvPr/>
        </p:nvSpPr>
        <p:spPr>
          <a:xfrm>
            <a:off x="859748" y="3470460"/>
            <a:ext cx="4484412"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300" b="1" dirty="0">
                <a:solidFill>
                  <a:schemeClr val="tx1"/>
                </a:solidFill>
                <a:latin typeface="Segoe UI Light" panose="020B0502040204020203" pitchFamily="34" charset="0"/>
                <a:cs typeface="Segoe UI Light" panose="020B0502040204020203" pitchFamily="34" charset="0"/>
              </a:rPr>
              <a:t>“So what?” benefits explained</a:t>
            </a:r>
          </a:p>
        </p:txBody>
      </p:sp>
      <p:sp>
        <p:nvSpPr>
          <p:cNvPr id="6" name="Oval 5">
            <a:extLst>
              <a:ext uri="{FF2B5EF4-FFF2-40B4-BE49-F238E27FC236}">
                <a16:creationId xmlns:a16="http://schemas.microsoft.com/office/drawing/2014/main" id="{3A9733B9-3FE4-1DB7-29EB-2B05B691D8CE}"/>
              </a:ext>
            </a:extLst>
          </p:cNvPr>
          <p:cNvSpPr/>
          <p:nvPr/>
        </p:nvSpPr>
        <p:spPr>
          <a:xfrm>
            <a:off x="477720" y="3394054"/>
            <a:ext cx="764053" cy="764053"/>
          </a:xfrm>
          <a:prstGeom prst="ellipse">
            <a:avLst/>
          </a:prstGeom>
          <a:solidFill>
            <a:srgbClr val="6CB1FF"/>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7" name="Freeform: Shape 6">
            <a:extLst>
              <a:ext uri="{FF2B5EF4-FFF2-40B4-BE49-F238E27FC236}">
                <a16:creationId xmlns:a16="http://schemas.microsoft.com/office/drawing/2014/main" id="{3BD83EFE-7A3A-716B-B096-B9A79ACC6DDA}"/>
              </a:ext>
            </a:extLst>
          </p:cNvPr>
          <p:cNvSpPr/>
          <p:nvPr/>
        </p:nvSpPr>
        <p:spPr>
          <a:xfrm>
            <a:off x="1081932" y="4387324"/>
            <a:ext cx="4262228" cy="611242"/>
          </a:xfrm>
          <a:custGeom>
            <a:avLst/>
            <a:gdLst>
              <a:gd name="connsiteX0" fmla="*/ 0 w 5548950"/>
              <a:gd name="connsiteY0" fmla="*/ 101876 h 611242"/>
              <a:gd name="connsiteX1" fmla="*/ 101876 w 5548950"/>
              <a:gd name="connsiteY1" fmla="*/ 0 h 611242"/>
              <a:gd name="connsiteX2" fmla="*/ 5447074 w 5548950"/>
              <a:gd name="connsiteY2" fmla="*/ 0 h 611242"/>
              <a:gd name="connsiteX3" fmla="*/ 5548950 w 5548950"/>
              <a:gd name="connsiteY3" fmla="*/ 101876 h 611242"/>
              <a:gd name="connsiteX4" fmla="*/ 5548950 w 5548950"/>
              <a:gd name="connsiteY4" fmla="*/ 509366 h 611242"/>
              <a:gd name="connsiteX5" fmla="*/ 5447074 w 5548950"/>
              <a:gd name="connsiteY5" fmla="*/ 611242 h 611242"/>
              <a:gd name="connsiteX6" fmla="*/ 101876 w 5548950"/>
              <a:gd name="connsiteY6" fmla="*/ 611242 h 611242"/>
              <a:gd name="connsiteX7" fmla="*/ 0 w 5548950"/>
              <a:gd name="connsiteY7" fmla="*/ 509366 h 611242"/>
              <a:gd name="connsiteX8" fmla="*/ 0 w 5548950"/>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50" h="611242">
                <a:moveTo>
                  <a:pt x="0" y="101876"/>
                </a:moveTo>
                <a:cubicBezTo>
                  <a:pt x="0" y="45611"/>
                  <a:pt x="45611" y="0"/>
                  <a:pt x="101876" y="0"/>
                </a:cubicBezTo>
                <a:lnTo>
                  <a:pt x="5447074" y="0"/>
                </a:lnTo>
                <a:cubicBezTo>
                  <a:pt x="5503339" y="0"/>
                  <a:pt x="5548950" y="45611"/>
                  <a:pt x="5548950" y="101876"/>
                </a:cubicBezTo>
                <a:lnTo>
                  <a:pt x="5548950" y="509366"/>
                </a:lnTo>
                <a:cubicBezTo>
                  <a:pt x="5548950" y="565631"/>
                  <a:pt x="5503339" y="611242"/>
                  <a:pt x="5447074"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User journeys co-designed</a:t>
            </a:r>
          </a:p>
        </p:txBody>
      </p:sp>
      <p:sp>
        <p:nvSpPr>
          <p:cNvPr id="8" name="Oval 7">
            <a:extLst>
              <a:ext uri="{FF2B5EF4-FFF2-40B4-BE49-F238E27FC236}">
                <a16:creationId xmlns:a16="http://schemas.microsoft.com/office/drawing/2014/main" id="{87529916-7EA8-5A5F-9C19-F84835D9B426}"/>
              </a:ext>
            </a:extLst>
          </p:cNvPr>
          <p:cNvSpPr/>
          <p:nvPr/>
        </p:nvSpPr>
        <p:spPr>
          <a:xfrm>
            <a:off x="699907" y="4310918"/>
            <a:ext cx="764053" cy="764053"/>
          </a:xfrm>
          <a:prstGeom prst="ellipse">
            <a:avLst/>
          </a:prstGeom>
          <a:solidFill>
            <a:srgbClr val="6CB1FF"/>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9" name="Freeform: Shape 8">
            <a:extLst>
              <a:ext uri="{FF2B5EF4-FFF2-40B4-BE49-F238E27FC236}">
                <a16:creationId xmlns:a16="http://schemas.microsoft.com/office/drawing/2014/main" id="{9DC32BEA-5D89-90E5-53DA-9E0E55A4DA04}"/>
              </a:ext>
            </a:extLst>
          </p:cNvPr>
          <p:cNvSpPr/>
          <p:nvPr/>
        </p:nvSpPr>
        <p:spPr>
          <a:xfrm>
            <a:off x="859746" y="5304188"/>
            <a:ext cx="4484414"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lvl="0" algn="ctr" defTabSz="1244600">
              <a:lnSpc>
                <a:spcPct val="90000"/>
              </a:lnSpc>
              <a:spcBef>
                <a:spcPct val="0"/>
              </a:spcBef>
              <a:spcAft>
                <a:spcPct val="35000"/>
              </a:spcAft>
            </a:pPr>
            <a:r>
              <a:rPr lang="en-US" sz="2400" b="1" dirty="0">
                <a:solidFill>
                  <a:schemeClr val="tx1"/>
                </a:solidFill>
                <a:latin typeface="Segoe UI Light" panose="020B0502040204020203" pitchFamily="34" charset="0"/>
                <a:cs typeface="Segoe UI Light" panose="020B0502040204020203" pitchFamily="34" charset="0"/>
              </a:rPr>
              <a:t>AI learning habits-Copilot Lab</a:t>
            </a:r>
          </a:p>
        </p:txBody>
      </p:sp>
      <p:sp>
        <p:nvSpPr>
          <p:cNvPr id="10" name="Oval 9">
            <a:extLst>
              <a:ext uri="{FF2B5EF4-FFF2-40B4-BE49-F238E27FC236}">
                <a16:creationId xmlns:a16="http://schemas.microsoft.com/office/drawing/2014/main" id="{C3689895-B693-200A-BE07-E8AB1599AB00}"/>
              </a:ext>
            </a:extLst>
          </p:cNvPr>
          <p:cNvSpPr/>
          <p:nvPr/>
        </p:nvSpPr>
        <p:spPr>
          <a:xfrm>
            <a:off x="477720" y="5227782"/>
            <a:ext cx="764053" cy="764053"/>
          </a:xfrm>
          <a:prstGeom prst="ellipse">
            <a:avLst/>
          </a:prstGeom>
          <a:solidFill>
            <a:srgbClr val="6CB1FF"/>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11" name="Graphic 10" descr="Road with solid fill">
            <a:extLst>
              <a:ext uri="{FF2B5EF4-FFF2-40B4-BE49-F238E27FC236}">
                <a16:creationId xmlns:a16="http://schemas.microsoft.com/office/drawing/2014/main" id="{1A8F3AE1-1070-E3CC-A2F2-F1A32E026A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22019" y="3515469"/>
            <a:ext cx="517209" cy="517209"/>
          </a:xfrm>
          <a:prstGeom prst="rect">
            <a:avLst/>
          </a:prstGeom>
        </p:spPr>
      </p:pic>
      <p:pic>
        <p:nvPicPr>
          <p:cNvPr id="12" name="Graphic 11" descr="Connections with solid fill">
            <a:extLst>
              <a:ext uri="{FF2B5EF4-FFF2-40B4-BE49-F238E27FC236}">
                <a16:creationId xmlns:a16="http://schemas.microsoft.com/office/drawing/2014/main" id="{389040A9-13F3-6AEF-CF4F-9CDFDF3A91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06920" y="4414932"/>
            <a:ext cx="556023" cy="556023"/>
          </a:xfrm>
          <a:prstGeom prst="rect">
            <a:avLst/>
          </a:prstGeom>
        </p:spPr>
      </p:pic>
      <p:pic>
        <p:nvPicPr>
          <p:cNvPr id="13" name="Graphic 12" descr="Business Growth with solid fill">
            <a:extLst>
              <a:ext uri="{FF2B5EF4-FFF2-40B4-BE49-F238E27FC236}">
                <a16:creationId xmlns:a16="http://schemas.microsoft.com/office/drawing/2014/main" id="{50BF90CF-9825-4C5F-C5C3-E2B80337AF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22019" y="5359407"/>
            <a:ext cx="556023" cy="556023"/>
          </a:xfrm>
          <a:prstGeom prst="rect">
            <a:avLst/>
          </a:prstGeom>
        </p:spPr>
      </p:pic>
    </p:spTree>
    <p:extLst>
      <p:ext uri="{BB962C8B-B14F-4D97-AF65-F5344CB8AC3E}">
        <p14:creationId xmlns:p14="http://schemas.microsoft.com/office/powerpoint/2010/main" val="163961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animEffect transition="in" filter="fade">
                                      <p:cBhvr>
                                        <p:cTn id="14" dur="1000"/>
                                        <p:tgtEl>
                                          <p:spTgt spid="14">
                                            <p:txEl>
                                              <p:pRg st="2" end="2"/>
                                            </p:txEl>
                                          </p:spTgt>
                                        </p:tgtEl>
                                      </p:cBhvr>
                                    </p:animEffect>
                                    <p:anim calcmode="lin" valueType="num">
                                      <p:cBhvr>
                                        <p:cTn id="15"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E6B38254-01C5-25B0-19E9-3BABC70B8463}"/>
              </a:ext>
            </a:extLst>
          </p:cNvPr>
          <p:cNvSpPr/>
          <p:nvPr/>
        </p:nvSpPr>
        <p:spPr>
          <a:xfrm rot="10800000">
            <a:off x="4300968" y="-204258"/>
            <a:ext cx="8289345" cy="7796171"/>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Who you gonna call?</a:t>
            </a:r>
            <a:endParaRPr lang="en-US" sz="3500" dirty="0">
              <a:solidFill>
                <a:srgbClr val="FF0000"/>
              </a:solidFill>
              <a:latin typeface="Segoe UI Bold" panose="020B0802040204020203" pitchFamily="34" charset="0"/>
              <a:cs typeface="Segoe UI Bold" panose="020B0802040204020203" pitchFamily="34" charset="0"/>
            </a:endParaRPr>
          </a:p>
        </p:txBody>
      </p:sp>
      <p:sp>
        <p:nvSpPr>
          <p:cNvPr id="30" name="Isosceles Triangle 29">
            <a:extLst>
              <a:ext uri="{FF2B5EF4-FFF2-40B4-BE49-F238E27FC236}">
                <a16:creationId xmlns:a16="http://schemas.microsoft.com/office/drawing/2014/main" id="{8CFDB87A-628E-AD1C-711C-2E05DF0D3B54}"/>
              </a:ext>
            </a:extLst>
          </p:cNvPr>
          <p:cNvSpPr/>
          <p:nvPr/>
        </p:nvSpPr>
        <p:spPr>
          <a:xfrm>
            <a:off x="5689600" y="5673140"/>
            <a:ext cx="812800" cy="812800"/>
          </a:xfrm>
          <a:prstGeom prst="triangle">
            <a:avLst/>
          </a:prstGeom>
          <a:effectLst>
            <a:outerShdw blurRad="50800" dist="38100" dir="2700000" algn="tl"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33" name="Group 32">
            <a:extLst>
              <a:ext uri="{FF2B5EF4-FFF2-40B4-BE49-F238E27FC236}">
                <a16:creationId xmlns:a16="http://schemas.microsoft.com/office/drawing/2014/main" id="{B03596D9-B4A9-0DD3-2A6E-2800EAF6E8B2}"/>
              </a:ext>
            </a:extLst>
          </p:cNvPr>
          <p:cNvGrpSpPr/>
          <p:nvPr/>
        </p:nvGrpSpPr>
        <p:grpSpPr>
          <a:xfrm>
            <a:off x="1016105" y="4116320"/>
            <a:ext cx="3370094" cy="1091580"/>
            <a:chOff x="1763230" y="3209609"/>
            <a:chExt cx="1946391" cy="906819"/>
          </a:xfrm>
          <a:solidFill>
            <a:srgbClr val="2D82DB"/>
          </a:solidFill>
        </p:grpSpPr>
        <p:sp>
          <p:nvSpPr>
            <p:cNvPr id="37" name="Rectangle: Rounded Corners 36">
              <a:extLst>
                <a:ext uri="{FF2B5EF4-FFF2-40B4-BE49-F238E27FC236}">
                  <a16:creationId xmlns:a16="http://schemas.microsoft.com/office/drawing/2014/main" id="{7EE93BA0-69E9-0250-3E54-5FF472D1901B}"/>
                </a:ext>
              </a:extLst>
            </p:cNvPr>
            <p:cNvSpPr/>
            <p:nvPr/>
          </p:nvSpPr>
          <p:spPr>
            <a:xfrm rot="240000">
              <a:off x="1763230" y="3209609"/>
              <a:ext cx="1946391" cy="906819"/>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38" name="Rectangle: Rounded Corners 6">
              <a:extLst>
                <a:ext uri="{FF2B5EF4-FFF2-40B4-BE49-F238E27FC236}">
                  <a16:creationId xmlns:a16="http://schemas.microsoft.com/office/drawing/2014/main" id="{45AF15D8-4E62-E5FC-F248-CA604DEB9C5D}"/>
                </a:ext>
              </a:extLst>
            </p:cNvPr>
            <p:cNvSpPr txBox="1"/>
            <p:nvPr/>
          </p:nvSpPr>
          <p:spPr>
            <a:xfrm rot="240000">
              <a:off x="1807497" y="3253876"/>
              <a:ext cx="1857857" cy="8182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a:latin typeface="Segoe UI Light" panose="020B0502040204020203" pitchFamily="34" charset="0"/>
                <a:cs typeface="Segoe UI Light" panose="020B0502040204020203" pitchFamily="34" charset="0"/>
              </a:endParaRPr>
            </a:p>
          </p:txBody>
        </p:sp>
      </p:grpSp>
      <p:grpSp>
        <p:nvGrpSpPr>
          <p:cNvPr id="34" name="Group 33">
            <a:extLst>
              <a:ext uri="{FF2B5EF4-FFF2-40B4-BE49-F238E27FC236}">
                <a16:creationId xmlns:a16="http://schemas.microsoft.com/office/drawing/2014/main" id="{E19B3C8E-8350-E9B7-D86F-ACB144F5BCA0}"/>
              </a:ext>
            </a:extLst>
          </p:cNvPr>
          <p:cNvGrpSpPr/>
          <p:nvPr/>
        </p:nvGrpSpPr>
        <p:grpSpPr>
          <a:xfrm>
            <a:off x="1087810" y="2869427"/>
            <a:ext cx="3370094" cy="1091580"/>
            <a:chOff x="1833673" y="2234249"/>
            <a:chExt cx="1946391" cy="906819"/>
          </a:xfrm>
          <a:solidFill>
            <a:srgbClr val="2D82DB"/>
          </a:solidFill>
        </p:grpSpPr>
        <p:sp>
          <p:nvSpPr>
            <p:cNvPr id="35" name="Rectangle: Rounded Corners 34">
              <a:extLst>
                <a:ext uri="{FF2B5EF4-FFF2-40B4-BE49-F238E27FC236}">
                  <a16:creationId xmlns:a16="http://schemas.microsoft.com/office/drawing/2014/main" id="{BF06E9F5-E4B7-98EB-8339-313E02054652}"/>
                </a:ext>
              </a:extLst>
            </p:cNvPr>
            <p:cNvSpPr/>
            <p:nvPr/>
          </p:nvSpPr>
          <p:spPr>
            <a:xfrm rot="240000">
              <a:off x="1833673" y="2234249"/>
              <a:ext cx="1946391" cy="906819"/>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36" name="Rectangle: Rounded Corners 8">
              <a:extLst>
                <a:ext uri="{FF2B5EF4-FFF2-40B4-BE49-F238E27FC236}">
                  <a16:creationId xmlns:a16="http://schemas.microsoft.com/office/drawing/2014/main" id="{62C770C0-AE06-C640-6B03-980369F212AB}"/>
                </a:ext>
              </a:extLst>
            </p:cNvPr>
            <p:cNvSpPr txBox="1"/>
            <p:nvPr/>
          </p:nvSpPr>
          <p:spPr>
            <a:xfrm rot="240000">
              <a:off x="1877940" y="2278516"/>
              <a:ext cx="1857857" cy="8182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dirty="0">
                <a:latin typeface="Segoe UI Light" panose="020B0502040204020203" pitchFamily="34" charset="0"/>
                <a:cs typeface="Segoe UI Light" panose="020B0502040204020203" pitchFamily="34" charset="0"/>
              </a:endParaRPr>
            </a:p>
          </p:txBody>
        </p:sp>
      </p:grpSp>
      <p:sp>
        <p:nvSpPr>
          <p:cNvPr id="42" name="TextBox 41">
            <a:extLst>
              <a:ext uri="{FF2B5EF4-FFF2-40B4-BE49-F238E27FC236}">
                <a16:creationId xmlns:a16="http://schemas.microsoft.com/office/drawing/2014/main" id="{03C943FA-7945-52C8-0426-6C8EEC7D2166}"/>
              </a:ext>
            </a:extLst>
          </p:cNvPr>
          <p:cNvSpPr txBox="1"/>
          <p:nvPr/>
        </p:nvSpPr>
        <p:spPr>
          <a:xfrm rot="242206">
            <a:off x="1041562" y="4323555"/>
            <a:ext cx="3319178" cy="677108"/>
          </a:xfrm>
          <a:prstGeom prst="rect">
            <a:avLst/>
          </a:prstGeom>
          <a:noFill/>
        </p:spPr>
        <p:txBody>
          <a:bodyPr wrap="square">
            <a:spAutoFit/>
          </a:bodyPr>
          <a:lstStyle/>
          <a:p>
            <a:pPr algn="ctr"/>
            <a:r>
              <a:rPr lang="en-GB" sz="20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4/5</a:t>
            </a:r>
            <a:r>
              <a:rPr lang="en-GB" dirty="0">
                <a:solidFill>
                  <a:schemeClr val="bg1"/>
                </a:solidFill>
                <a:latin typeface="Segoe UI Light" panose="020B0502040204020203" pitchFamily="34" charset="0"/>
                <a:cs typeface="Segoe UI Light" panose="020B0502040204020203" pitchFamily="34" charset="0"/>
              </a:rPr>
              <a:t> technologists in departments outside of IT</a:t>
            </a:r>
          </a:p>
        </p:txBody>
      </p:sp>
      <p:sp>
        <p:nvSpPr>
          <p:cNvPr id="43" name="TextBox 42">
            <a:extLst>
              <a:ext uri="{FF2B5EF4-FFF2-40B4-BE49-F238E27FC236}">
                <a16:creationId xmlns:a16="http://schemas.microsoft.com/office/drawing/2014/main" id="{3C1EC333-A248-50FB-6ACD-96CE79823E22}"/>
              </a:ext>
            </a:extLst>
          </p:cNvPr>
          <p:cNvSpPr txBox="1"/>
          <p:nvPr/>
        </p:nvSpPr>
        <p:spPr>
          <a:xfrm rot="242206">
            <a:off x="1113267" y="3094457"/>
            <a:ext cx="3319178" cy="677108"/>
          </a:xfrm>
          <a:prstGeom prst="rect">
            <a:avLst/>
          </a:prstGeom>
          <a:noFill/>
        </p:spPr>
        <p:txBody>
          <a:bodyPr wrap="square">
            <a:spAutoFit/>
          </a:bodyPr>
          <a:lstStyle/>
          <a:p>
            <a:pPr algn="ctr"/>
            <a:r>
              <a:rPr lang="en-US" sz="20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x2.6 </a:t>
            </a:r>
            <a:r>
              <a:rPr lang="en-US" dirty="0">
                <a:solidFill>
                  <a:schemeClr val="bg1"/>
                </a:solidFill>
                <a:latin typeface="Segoe UI Light" panose="020B0502040204020203" pitchFamily="34" charset="0"/>
                <a:cs typeface="Segoe UI Light" panose="020B0502040204020203" pitchFamily="34" charset="0"/>
              </a:rPr>
              <a:t>more likely to accelerate digital transformation</a:t>
            </a:r>
          </a:p>
        </p:txBody>
      </p:sp>
      <p:sp>
        <p:nvSpPr>
          <p:cNvPr id="54" name="TextBox 53">
            <a:extLst>
              <a:ext uri="{FF2B5EF4-FFF2-40B4-BE49-F238E27FC236}">
                <a16:creationId xmlns:a16="http://schemas.microsoft.com/office/drawing/2014/main" id="{94C2C796-7979-9DA2-6FCA-87ACA47BB074}"/>
              </a:ext>
            </a:extLst>
          </p:cNvPr>
          <p:cNvSpPr txBox="1"/>
          <p:nvPr/>
        </p:nvSpPr>
        <p:spPr>
          <a:xfrm rot="236539">
            <a:off x="1110667" y="2163607"/>
            <a:ext cx="3439153" cy="584775"/>
          </a:xfrm>
          <a:prstGeom prst="rect">
            <a:avLst/>
          </a:prstGeom>
          <a:noFill/>
        </p:spPr>
        <p:txBody>
          <a:bodyPr wrap="square">
            <a:spAutoFit/>
          </a:bodyPr>
          <a:lstStyle/>
          <a:p>
            <a:r>
              <a:rPr lang="en-US" sz="3200" dirty="0">
                <a:solidFill>
                  <a:schemeClr val="bg1"/>
                </a:solidFill>
                <a:latin typeface="Segoe UI Light" panose="020B0502040204020203" pitchFamily="34" charset="0"/>
                <a:cs typeface="Segoe UI Light" panose="020B0502040204020203" pitchFamily="34" charset="0"/>
              </a:rPr>
              <a:t>Gartner research</a:t>
            </a:r>
            <a:endParaRPr lang="en-GB" sz="3200" dirty="0">
              <a:latin typeface="Segoe UI Light" panose="020B0502040204020203" pitchFamily="34" charset="0"/>
              <a:cs typeface="Segoe UI Light" panose="020B0502040204020203" pitchFamily="34" charset="0"/>
            </a:endParaRPr>
          </a:p>
        </p:txBody>
      </p:sp>
      <p:grpSp>
        <p:nvGrpSpPr>
          <p:cNvPr id="55" name="Group 54">
            <a:extLst>
              <a:ext uri="{FF2B5EF4-FFF2-40B4-BE49-F238E27FC236}">
                <a16:creationId xmlns:a16="http://schemas.microsoft.com/office/drawing/2014/main" id="{8A973E2B-1709-2CBA-7EA4-54FADE6A9CC3}"/>
              </a:ext>
            </a:extLst>
          </p:cNvPr>
          <p:cNvGrpSpPr/>
          <p:nvPr/>
        </p:nvGrpSpPr>
        <p:grpSpPr>
          <a:xfrm>
            <a:off x="4582350" y="4377137"/>
            <a:ext cx="3370094" cy="1091580"/>
            <a:chOff x="1763230" y="3209609"/>
            <a:chExt cx="1946391" cy="906819"/>
          </a:xfrm>
        </p:grpSpPr>
        <p:sp>
          <p:nvSpPr>
            <p:cNvPr id="56" name="Rectangle: Rounded Corners 55">
              <a:extLst>
                <a:ext uri="{FF2B5EF4-FFF2-40B4-BE49-F238E27FC236}">
                  <a16:creationId xmlns:a16="http://schemas.microsoft.com/office/drawing/2014/main" id="{9DBC2436-9A86-9DEB-D553-B46D0F04B30A}"/>
                </a:ext>
              </a:extLst>
            </p:cNvPr>
            <p:cNvSpPr/>
            <p:nvPr/>
          </p:nvSpPr>
          <p:spPr>
            <a:xfrm rot="240000">
              <a:off x="1763230" y="3209609"/>
              <a:ext cx="1946391" cy="906819"/>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57" name="Rectangle: Rounded Corners 6">
              <a:extLst>
                <a:ext uri="{FF2B5EF4-FFF2-40B4-BE49-F238E27FC236}">
                  <a16:creationId xmlns:a16="http://schemas.microsoft.com/office/drawing/2014/main" id="{D8674AFF-8FED-B16C-2819-3DD20D85A339}"/>
                </a:ext>
              </a:extLst>
            </p:cNvPr>
            <p:cNvSpPr txBox="1"/>
            <p:nvPr/>
          </p:nvSpPr>
          <p:spPr>
            <a:xfrm rot="240000">
              <a:off x="1807497" y="3253876"/>
              <a:ext cx="1857857" cy="818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a:latin typeface="Segoe UI Light" panose="020B0502040204020203" pitchFamily="34" charset="0"/>
                <a:cs typeface="Segoe UI Light" panose="020B0502040204020203" pitchFamily="34" charset="0"/>
              </a:endParaRPr>
            </a:p>
          </p:txBody>
        </p:sp>
      </p:grpSp>
      <p:grpSp>
        <p:nvGrpSpPr>
          <p:cNvPr id="58" name="Group 57">
            <a:extLst>
              <a:ext uri="{FF2B5EF4-FFF2-40B4-BE49-F238E27FC236}">
                <a16:creationId xmlns:a16="http://schemas.microsoft.com/office/drawing/2014/main" id="{0FD36839-E5BA-C9B7-8ACE-657A2B67564D}"/>
              </a:ext>
            </a:extLst>
          </p:cNvPr>
          <p:cNvGrpSpPr/>
          <p:nvPr/>
        </p:nvGrpSpPr>
        <p:grpSpPr>
          <a:xfrm>
            <a:off x="4654055" y="3130244"/>
            <a:ext cx="3370094" cy="1091580"/>
            <a:chOff x="1833673" y="2234249"/>
            <a:chExt cx="1946391" cy="906819"/>
          </a:xfrm>
        </p:grpSpPr>
        <p:sp>
          <p:nvSpPr>
            <p:cNvPr id="59" name="Rectangle: Rounded Corners 58">
              <a:extLst>
                <a:ext uri="{FF2B5EF4-FFF2-40B4-BE49-F238E27FC236}">
                  <a16:creationId xmlns:a16="http://schemas.microsoft.com/office/drawing/2014/main" id="{8DE6A648-B865-3ECC-BDD0-45BDA56C28F0}"/>
                </a:ext>
              </a:extLst>
            </p:cNvPr>
            <p:cNvSpPr/>
            <p:nvPr/>
          </p:nvSpPr>
          <p:spPr>
            <a:xfrm rot="240000">
              <a:off x="1833673" y="2234249"/>
              <a:ext cx="1946391" cy="906819"/>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60" name="Rectangle: Rounded Corners 8">
              <a:extLst>
                <a:ext uri="{FF2B5EF4-FFF2-40B4-BE49-F238E27FC236}">
                  <a16:creationId xmlns:a16="http://schemas.microsoft.com/office/drawing/2014/main" id="{A17A7229-D731-CE45-5352-71DFFACC0C98}"/>
                </a:ext>
              </a:extLst>
            </p:cNvPr>
            <p:cNvSpPr txBox="1"/>
            <p:nvPr/>
          </p:nvSpPr>
          <p:spPr>
            <a:xfrm rot="240000">
              <a:off x="1877940" y="2278516"/>
              <a:ext cx="1857857" cy="818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a:latin typeface="Segoe UI Light" panose="020B0502040204020203" pitchFamily="34" charset="0"/>
                <a:cs typeface="Segoe UI Light" panose="020B0502040204020203" pitchFamily="34" charset="0"/>
              </a:endParaRPr>
            </a:p>
          </p:txBody>
        </p:sp>
      </p:grpSp>
      <p:sp>
        <p:nvSpPr>
          <p:cNvPr id="61" name="TextBox 60">
            <a:extLst>
              <a:ext uri="{FF2B5EF4-FFF2-40B4-BE49-F238E27FC236}">
                <a16:creationId xmlns:a16="http://schemas.microsoft.com/office/drawing/2014/main" id="{2956427A-A9C8-19E9-C70C-E6AA38CF53C9}"/>
              </a:ext>
            </a:extLst>
          </p:cNvPr>
          <p:cNvSpPr txBox="1"/>
          <p:nvPr/>
        </p:nvSpPr>
        <p:spPr>
          <a:xfrm rot="242206">
            <a:off x="4607807" y="4584372"/>
            <a:ext cx="3319178" cy="677108"/>
          </a:xfrm>
          <a:prstGeom prst="rect">
            <a:avLst/>
          </a:prstGeom>
          <a:noFill/>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ChatGPT only took </a:t>
            </a:r>
            <a:r>
              <a:rPr lang="en-US" sz="20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~2 </a:t>
            </a:r>
            <a:r>
              <a:rPr lang="en-US" dirty="0">
                <a:solidFill>
                  <a:schemeClr val="bg1"/>
                </a:solidFill>
                <a:latin typeface="Segoe UI Light" panose="020B0502040204020203" pitchFamily="34" charset="0"/>
                <a:cs typeface="Segoe UI Light" panose="020B0502040204020203" pitchFamily="34" charset="0"/>
              </a:rPr>
              <a:t>months to reach 100 million users</a:t>
            </a:r>
          </a:p>
        </p:txBody>
      </p:sp>
      <p:sp>
        <p:nvSpPr>
          <p:cNvPr id="62" name="TextBox 61">
            <a:extLst>
              <a:ext uri="{FF2B5EF4-FFF2-40B4-BE49-F238E27FC236}">
                <a16:creationId xmlns:a16="http://schemas.microsoft.com/office/drawing/2014/main" id="{B6BCA857-CFFC-B9CD-AE55-A534A765D448}"/>
              </a:ext>
            </a:extLst>
          </p:cNvPr>
          <p:cNvSpPr txBox="1"/>
          <p:nvPr/>
        </p:nvSpPr>
        <p:spPr>
          <a:xfrm rot="242206">
            <a:off x="4679512" y="3355274"/>
            <a:ext cx="3319178" cy="677108"/>
          </a:xfrm>
          <a:prstGeom prst="rect">
            <a:avLst/>
          </a:prstGeom>
          <a:noFill/>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Over </a:t>
            </a:r>
            <a:r>
              <a:rPr lang="en-US" sz="20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150</a:t>
            </a:r>
            <a:r>
              <a:rPr lang="en-US" dirty="0">
                <a:solidFill>
                  <a:schemeClr val="bg1"/>
                </a:solidFill>
                <a:latin typeface="Segoe UI Light" panose="020B0502040204020203" pitchFamily="34" charset="0"/>
                <a:cs typeface="Segoe UI Light" panose="020B0502040204020203" pitchFamily="34" charset="0"/>
              </a:rPr>
              <a:t> Microsoft Copilot products, always increasing</a:t>
            </a:r>
          </a:p>
        </p:txBody>
      </p:sp>
      <p:sp>
        <p:nvSpPr>
          <p:cNvPr id="63" name="TextBox 62">
            <a:extLst>
              <a:ext uri="{FF2B5EF4-FFF2-40B4-BE49-F238E27FC236}">
                <a16:creationId xmlns:a16="http://schemas.microsoft.com/office/drawing/2014/main" id="{5A19197B-6DA6-EC2A-1974-439E9EFD813A}"/>
              </a:ext>
            </a:extLst>
          </p:cNvPr>
          <p:cNvSpPr txBox="1"/>
          <p:nvPr/>
        </p:nvSpPr>
        <p:spPr>
          <a:xfrm rot="236539">
            <a:off x="4761743" y="2388290"/>
            <a:ext cx="3455053" cy="584775"/>
          </a:xfrm>
          <a:prstGeom prst="rect">
            <a:avLst/>
          </a:prstGeom>
          <a:noFill/>
        </p:spPr>
        <p:txBody>
          <a:bodyPr wrap="square">
            <a:spAutoFit/>
          </a:bodyPr>
          <a:lstStyle/>
          <a:p>
            <a:r>
              <a:rPr lang="en-US" sz="3200" dirty="0">
                <a:solidFill>
                  <a:schemeClr val="bg1"/>
                </a:solidFill>
                <a:latin typeface="Segoe UI Light" panose="020B0502040204020203" pitchFamily="34" charset="0"/>
                <a:cs typeface="Segoe UI Light" panose="020B0502040204020203" pitchFamily="34" charset="0"/>
              </a:rPr>
              <a:t>Some facts</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76895315-48A6-6DD3-406F-C6DDF5D87077}"/>
              </a:ext>
            </a:extLst>
          </p:cNvPr>
          <p:cNvSpPr/>
          <p:nvPr/>
        </p:nvSpPr>
        <p:spPr>
          <a:xfrm rot="240000">
            <a:off x="856836" y="5622007"/>
            <a:ext cx="10687387" cy="313490"/>
          </a:xfrm>
          <a:prstGeom prst="rect">
            <a:avLst/>
          </a:prstGeom>
          <a:effectLst>
            <a:outerShdw blurRad="50800" dist="38100" dir="2700000" algn="tl" rotWithShape="0">
              <a:prstClr val="black">
                <a:alpha val="40000"/>
              </a:prstClr>
            </a:outerShdw>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73" name="Group 72">
            <a:extLst>
              <a:ext uri="{FF2B5EF4-FFF2-40B4-BE49-F238E27FC236}">
                <a16:creationId xmlns:a16="http://schemas.microsoft.com/office/drawing/2014/main" id="{8424F62F-7537-67F4-E58D-F5205DF9E3FA}"/>
              </a:ext>
            </a:extLst>
          </p:cNvPr>
          <p:cNvGrpSpPr/>
          <p:nvPr/>
        </p:nvGrpSpPr>
        <p:grpSpPr>
          <a:xfrm>
            <a:off x="8138078" y="4655771"/>
            <a:ext cx="3370094" cy="1091580"/>
            <a:chOff x="1763230" y="3209609"/>
            <a:chExt cx="1946391" cy="906819"/>
          </a:xfrm>
          <a:solidFill>
            <a:schemeClr val="bg1">
              <a:lumMod val="75000"/>
            </a:schemeClr>
          </a:solidFill>
        </p:grpSpPr>
        <p:sp>
          <p:nvSpPr>
            <p:cNvPr id="74" name="Rectangle: Rounded Corners 73">
              <a:extLst>
                <a:ext uri="{FF2B5EF4-FFF2-40B4-BE49-F238E27FC236}">
                  <a16:creationId xmlns:a16="http://schemas.microsoft.com/office/drawing/2014/main" id="{B0881AFB-6032-2AB6-08BA-704199E431CB}"/>
                </a:ext>
              </a:extLst>
            </p:cNvPr>
            <p:cNvSpPr/>
            <p:nvPr/>
          </p:nvSpPr>
          <p:spPr>
            <a:xfrm rot="240000">
              <a:off x="1763230" y="3209609"/>
              <a:ext cx="1946391" cy="906819"/>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75" name="Rectangle: Rounded Corners 6">
              <a:extLst>
                <a:ext uri="{FF2B5EF4-FFF2-40B4-BE49-F238E27FC236}">
                  <a16:creationId xmlns:a16="http://schemas.microsoft.com/office/drawing/2014/main" id="{6573F81C-CD87-5F40-3367-84EEDC7D28C0}"/>
                </a:ext>
              </a:extLst>
            </p:cNvPr>
            <p:cNvSpPr txBox="1"/>
            <p:nvPr/>
          </p:nvSpPr>
          <p:spPr>
            <a:xfrm rot="240000">
              <a:off x="1807497" y="3253876"/>
              <a:ext cx="1857857" cy="8182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a:latin typeface="Segoe UI Light" panose="020B0502040204020203" pitchFamily="34" charset="0"/>
                <a:cs typeface="Segoe UI Light" panose="020B0502040204020203" pitchFamily="34" charset="0"/>
              </a:endParaRPr>
            </a:p>
          </p:txBody>
        </p:sp>
      </p:grpSp>
      <p:grpSp>
        <p:nvGrpSpPr>
          <p:cNvPr id="76" name="Group 75">
            <a:extLst>
              <a:ext uri="{FF2B5EF4-FFF2-40B4-BE49-F238E27FC236}">
                <a16:creationId xmlns:a16="http://schemas.microsoft.com/office/drawing/2014/main" id="{64FC48C1-0680-A8B5-73D9-4F9AAAC96CB0}"/>
              </a:ext>
            </a:extLst>
          </p:cNvPr>
          <p:cNvGrpSpPr/>
          <p:nvPr/>
        </p:nvGrpSpPr>
        <p:grpSpPr>
          <a:xfrm>
            <a:off x="8211528" y="3408878"/>
            <a:ext cx="3370094" cy="1091580"/>
            <a:chOff x="1833673" y="2234249"/>
            <a:chExt cx="1946391" cy="906819"/>
          </a:xfrm>
          <a:solidFill>
            <a:schemeClr val="bg1">
              <a:lumMod val="75000"/>
            </a:schemeClr>
          </a:solidFill>
        </p:grpSpPr>
        <p:sp>
          <p:nvSpPr>
            <p:cNvPr id="77" name="Rectangle: Rounded Corners 76">
              <a:extLst>
                <a:ext uri="{FF2B5EF4-FFF2-40B4-BE49-F238E27FC236}">
                  <a16:creationId xmlns:a16="http://schemas.microsoft.com/office/drawing/2014/main" id="{71DC3B18-A65D-FD90-7BE6-A0F860F8E0DC}"/>
                </a:ext>
              </a:extLst>
            </p:cNvPr>
            <p:cNvSpPr/>
            <p:nvPr/>
          </p:nvSpPr>
          <p:spPr>
            <a:xfrm rot="240000">
              <a:off x="1833673" y="2234249"/>
              <a:ext cx="1946391" cy="906819"/>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78" name="Rectangle: Rounded Corners 8">
              <a:extLst>
                <a:ext uri="{FF2B5EF4-FFF2-40B4-BE49-F238E27FC236}">
                  <a16:creationId xmlns:a16="http://schemas.microsoft.com/office/drawing/2014/main" id="{31274781-D1A7-DC77-BAB0-CBA8245A4DB7}"/>
                </a:ext>
              </a:extLst>
            </p:cNvPr>
            <p:cNvSpPr txBox="1"/>
            <p:nvPr/>
          </p:nvSpPr>
          <p:spPr>
            <a:xfrm rot="240000">
              <a:off x="1877940" y="2278516"/>
              <a:ext cx="1857857" cy="8182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GB" sz="3700" kern="1200">
                <a:latin typeface="Segoe UI Light" panose="020B0502040204020203" pitchFamily="34" charset="0"/>
                <a:cs typeface="Segoe UI Light" panose="020B0502040204020203" pitchFamily="34" charset="0"/>
              </a:endParaRPr>
            </a:p>
          </p:txBody>
        </p:sp>
      </p:grpSp>
      <p:sp>
        <p:nvSpPr>
          <p:cNvPr id="79" name="TextBox 78">
            <a:extLst>
              <a:ext uri="{FF2B5EF4-FFF2-40B4-BE49-F238E27FC236}">
                <a16:creationId xmlns:a16="http://schemas.microsoft.com/office/drawing/2014/main" id="{247A54E6-8011-06A0-0A84-6DAF7706415D}"/>
              </a:ext>
            </a:extLst>
          </p:cNvPr>
          <p:cNvSpPr txBox="1"/>
          <p:nvPr/>
        </p:nvSpPr>
        <p:spPr>
          <a:xfrm rot="242206">
            <a:off x="8163535" y="4863006"/>
            <a:ext cx="3319178" cy="677108"/>
          </a:xfrm>
          <a:prstGeom prst="rect">
            <a:avLst/>
          </a:prstGeom>
          <a:noFill/>
        </p:spPr>
        <p:txBody>
          <a:bodyPr wrap="square">
            <a:spAutoFit/>
          </a:bodyPr>
          <a:lstStyle/>
          <a:p>
            <a:pPr algn="ctr"/>
            <a:r>
              <a:rPr lang="en-US" b="1" dirty="0">
                <a:latin typeface="Segoe UI Light" panose="020B0502040204020203" pitchFamily="34" charset="0"/>
                <a:cs typeface="Segoe UI Light" panose="020B0502040204020203" pitchFamily="34" charset="0"/>
              </a:rPr>
              <a:t>The next frontier of low-code is </a:t>
            </a:r>
            <a:r>
              <a:rPr lang="en-US" sz="2000" b="1" dirty="0">
                <a:solidFill>
                  <a:srgbClr val="2D82DB"/>
                </a:solidFill>
                <a:latin typeface="Segoe UI Black" panose="020B0A02040204020203" pitchFamily="34" charset="0"/>
                <a:ea typeface="Segoe UI Black" panose="020B0A02040204020203" pitchFamily="34" charset="0"/>
                <a:cs typeface="Segoe UI Light" panose="020B0502040204020203" pitchFamily="34" charset="0"/>
              </a:rPr>
              <a:t>extensibility</a:t>
            </a:r>
            <a:r>
              <a:rPr lang="en-US" b="1" dirty="0">
                <a:latin typeface="Segoe UI Light" panose="020B0502040204020203" pitchFamily="34" charset="0"/>
                <a:cs typeface="Segoe UI Light" panose="020B0502040204020203" pitchFamily="34" charset="0"/>
              </a:rPr>
              <a:t> at all levels</a:t>
            </a:r>
          </a:p>
        </p:txBody>
      </p:sp>
      <p:sp>
        <p:nvSpPr>
          <p:cNvPr id="80" name="TextBox 79">
            <a:extLst>
              <a:ext uri="{FF2B5EF4-FFF2-40B4-BE49-F238E27FC236}">
                <a16:creationId xmlns:a16="http://schemas.microsoft.com/office/drawing/2014/main" id="{5F26C804-8D42-E026-CA62-3265D77C021B}"/>
              </a:ext>
            </a:extLst>
          </p:cNvPr>
          <p:cNvSpPr txBox="1"/>
          <p:nvPr/>
        </p:nvSpPr>
        <p:spPr>
          <a:xfrm rot="242206">
            <a:off x="8235240" y="3480020"/>
            <a:ext cx="3319178" cy="984885"/>
          </a:xfrm>
          <a:prstGeom prst="rect">
            <a:avLst/>
          </a:prstGeom>
          <a:noFill/>
        </p:spPr>
        <p:txBody>
          <a:bodyPr wrap="square">
            <a:spAutoFit/>
          </a:bodyPr>
          <a:lstStyle/>
          <a:p>
            <a:pPr algn="ctr"/>
            <a:r>
              <a:rPr lang="en-US" sz="2000" b="1" dirty="0">
                <a:solidFill>
                  <a:srgbClr val="2D82DB"/>
                </a:solidFill>
                <a:latin typeface="Segoe UI Black" panose="020B0A02040204020203" pitchFamily="34" charset="0"/>
                <a:ea typeface="Segoe UI Black" panose="020B0A02040204020203" pitchFamily="34" charset="0"/>
                <a:cs typeface="Segoe UI Light" panose="020B0502040204020203" pitchFamily="34" charset="0"/>
              </a:rPr>
              <a:t>70%</a:t>
            </a:r>
            <a:r>
              <a:rPr lang="en-US" sz="2000" b="1" dirty="0">
                <a:solidFill>
                  <a:srgbClr val="41766A"/>
                </a:solidFill>
                <a:latin typeface="Segoe UI Black" panose="020B0A02040204020203" pitchFamily="34" charset="0"/>
                <a:ea typeface="Segoe UI Black" panose="020B0A02040204020203" pitchFamily="34" charset="0"/>
                <a:cs typeface="Segoe UI Light" panose="020B0502040204020203" pitchFamily="34" charset="0"/>
              </a:rPr>
              <a:t> </a:t>
            </a:r>
            <a:r>
              <a:rPr lang="en-US" b="1" dirty="0">
                <a:latin typeface="Segoe UI Light" panose="020B0502040204020203" pitchFamily="34" charset="0"/>
                <a:cs typeface="Segoe UI Light" panose="020B0502040204020203" pitchFamily="34" charset="0"/>
              </a:rPr>
              <a:t>of employees to delegate to AI, </a:t>
            </a:r>
            <a:r>
              <a:rPr lang="en-US" sz="2000" b="1" dirty="0">
                <a:solidFill>
                  <a:srgbClr val="2D82DB"/>
                </a:solidFill>
                <a:latin typeface="Segoe UI Black" panose="020B0A02040204020203" pitchFamily="34" charset="0"/>
                <a:ea typeface="Segoe UI Black" panose="020B0A02040204020203" pitchFamily="34" charset="0"/>
                <a:cs typeface="Segoe UI Light" panose="020B0502040204020203" pitchFamily="34" charset="0"/>
              </a:rPr>
              <a:t>87%</a:t>
            </a:r>
            <a:r>
              <a:rPr lang="en-US" b="1" dirty="0">
                <a:solidFill>
                  <a:srgbClr val="2D82DB"/>
                </a:solidFill>
                <a:latin typeface="Segoe UI Light" panose="020B0502040204020203" pitchFamily="34" charset="0"/>
                <a:cs typeface="Segoe UI Light" panose="020B0502040204020203" pitchFamily="34" charset="0"/>
              </a:rPr>
              <a:t> </a:t>
            </a:r>
            <a:r>
              <a:rPr lang="en-US" b="1" dirty="0">
                <a:latin typeface="Segoe UI Light" panose="020B0502040204020203" pitchFamily="34" charset="0"/>
                <a:cs typeface="Segoe UI Light" panose="020B0502040204020203" pitchFamily="34" charset="0"/>
              </a:rPr>
              <a:t>of companies see a competitive edge</a:t>
            </a:r>
          </a:p>
        </p:txBody>
      </p:sp>
      <p:sp>
        <p:nvSpPr>
          <p:cNvPr id="81" name="TextBox 80">
            <a:extLst>
              <a:ext uri="{FF2B5EF4-FFF2-40B4-BE49-F238E27FC236}">
                <a16:creationId xmlns:a16="http://schemas.microsoft.com/office/drawing/2014/main" id="{9F63199E-96B9-3008-0322-8A012A0EC57F}"/>
              </a:ext>
            </a:extLst>
          </p:cNvPr>
          <p:cNvSpPr txBox="1"/>
          <p:nvPr/>
        </p:nvSpPr>
        <p:spPr>
          <a:xfrm rot="236539">
            <a:off x="8247394" y="2658354"/>
            <a:ext cx="3351437" cy="584775"/>
          </a:xfrm>
          <a:prstGeom prst="rect">
            <a:avLst/>
          </a:prstGeom>
          <a:noFill/>
        </p:spPr>
        <p:txBody>
          <a:bodyPr wrap="square">
            <a:spAutoFit/>
          </a:bodyPr>
          <a:lstStyle/>
          <a:p>
            <a:r>
              <a:rPr lang="en-US" sz="3200" dirty="0">
                <a:solidFill>
                  <a:schemeClr val="bg1"/>
                </a:solidFill>
                <a:latin typeface="Segoe UI Light" panose="020B0502040204020203" pitchFamily="34" charset="0"/>
                <a:cs typeface="Segoe UI Light" panose="020B0502040204020203" pitchFamily="34" charset="0"/>
              </a:rPr>
              <a:t>Workplace trends</a:t>
            </a:r>
            <a:endParaRPr lang="en-GB" sz="3200" dirty="0">
              <a:latin typeface="Segoe UI Light" panose="020B0502040204020203" pitchFamily="34" charset="0"/>
              <a:cs typeface="Segoe UI Light" panose="020B0502040204020203" pitchFamily="34" charset="0"/>
            </a:endParaRPr>
          </a:p>
        </p:txBody>
      </p:sp>
      <p:sp>
        <p:nvSpPr>
          <p:cNvPr id="83" name="TextBox 82">
            <a:extLst>
              <a:ext uri="{FF2B5EF4-FFF2-40B4-BE49-F238E27FC236}">
                <a16:creationId xmlns:a16="http://schemas.microsoft.com/office/drawing/2014/main" id="{F2D38549-A7C7-EA87-D23F-24C7179B939C}"/>
              </a:ext>
            </a:extLst>
          </p:cNvPr>
          <p:cNvSpPr txBox="1"/>
          <p:nvPr/>
        </p:nvSpPr>
        <p:spPr>
          <a:xfrm>
            <a:off x="5350553" y="182577"/>
            <a:ext cx="6111410" cy="1077218"/>
          </a:xfrm>
          <a:prstGeom prst="rect">
            <a:avLst/>
          </a:prstGeom>
          <a:noFill/>
        </p:spPr>
        <p:txBody>
          <a:bodyPr wrap="square">
            <a:spAutoFit/>
          </a:bodyPr>
          <a:lstStyle/>
          <a:p>
            <a:pPr algn="r"/>
            <a:r>
              <a:rPr lang="en-US" sz="3200"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Innovation cannot be stopped but needs the right culture to thrive</a:t>
            </a:r>
          </a:p>
        </p:txBody>
      </p:sp>
      <p:pic>
        <p:nvPicPr>
          <p:cNvPr id="85" name="Graphic 84" descr="Rose with solid fill">
            <a:extLst>
              <a:ext uri="{FF2B5EF4-FFF2-40B4-BE49-F238E27FC236}">
                <a16:creationId xmlns:a16="http://schemas.microsoft.com/office/drawing/2014/main" id="{8E3A26B1-C955-DA09-0FDA-217ECA34AE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54050" y="298147"/>
            <a:ext cx="914400" cy="914400"/>
          </a:xfrm>
          <a:prstGeom prst="rect">
            <a:avLst/>
          </a:prstGeom>
        </p:spPr>
      </p:pic>
      <p:sp>
        <p:nvSpPr>
          <p:cNvPr id="3" name="TextBox 2">
            <a:extLst>
              <a:ext uri="{FF2B5EF4-FFF2-40B4-BE49-F238E27FC236}">
                <a16:creationId xmlns:a16="http://schemas.microsoft.com/office/drawing/2014/main" id="{0849129D-E30D-18E0-55C4-DCEB4AAF7594}"/>
              </a:ext>
            </a:extLst>
          </p:cNvPr>
          <p:cNvSpPr txBox="1"/>
          <p:nvPr/>
        </p:nvSpPr>
        <p:spPr>
          <a:xfrm>
            <a:off x="304800" y="6066011"/>
            <a:ext cx="6736478" cy="646331"/>
          </a:xfrm>
          <a:prstGeom prst="rect">
            <a:avLst/>
          </a:prstGeom>
          <a:noFill/>
        </p:spPr>
        <p:txBody>
          <a:bodyPr wrap="square">
            <a:spAutoFit/>
          </a:bodyPr>
          <a:lstStyle/>
          <a:p>
            <a:r>
              <a:rPr lang="en-US" sz="1200" b="1" dirty="0">
                <a:solidFill>
                  <a:schemeClr val="bg1"/>
                </a:solidFill>
                <a:latin typeface="Segoe UI Light" panose="020B0502040204020203" pitchFamily="34" charset="0"/>
                <a:cs typeface="Segoe UI Light" panose="020B0502040204020203" pitchFamily="34" charset="0"/>
              </a:rPr>
              <a:t>Sources: </a:t>
            </a:r>
          </a:p>
          <a:p>
            <a:r>
              <a:rPr lang="en-US" sz="1200" dirty="0">
                <a:solidFill>
                  <a:schemeClr val="bg1"/>
                </a:solidFill>
                <a:latin typeface="Segoe UI Light" panose="020B0502040204020203" pitchFamily="34" charset="0"/>
                <a:cs typeface="Segoe UI Light" panose="020B0502040204020203" pitchFamily="34" charset="0"/>
              </a:rPr>
              <a:t>Why Do Business Technologists Matter? (Gartner)</a:t>
            </a:r>
          </a:p>
          <a:p>
            <a:r>
              <a:rPr lang="en-US" sz="1200" dirty="0">
                <a:solidFill>
                  <a:schemeClr val="bg1"/>
                </a:solidFill>
                <a:latin typeface="Segoe UI Light" panose="020B0502040204020203" pitchFamily="34" charset="0"/>
                <a:cs typeface="Segoe UI Light" panose="020B0502040204020203" pitchFamily="34" charset="0"/>
              </a:rPr>
              <a:t>Microsoft 2023 Work Trends Index, MIT Sloan Management Review</a:t>
            </a:r>
          </a:p>
        </p:txBody>
      </p:sp>
    </p:spTree>
    <p:extLst>
      <p:ext uri="{BB962C8B-B14F-4D97-AF65-F5344CB8AC3E}">
        <p14:creationId xmlns:p14="http://schemas.microsoft.com/office/powerpoint/2010/main" val="4162050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1000"/>
                                        <p:tgtEl>
                                          <p:spTgt spid="54"/>
                                        </p:tgtEl>
                                      </p:cBhvr>
                                    </p:animEffect>
                                    <p:anim calcmode="lin" valueType="num">
                                      <p:cBhvr>
                                        <p:cTn id="20" dur="1000" fill="hold"/>
                                        <p:tgtEl>
                                          <p:spTgt spid="54"/>
                                        </p:tgtEl>
                                        <p:attrNameLst>
                                          <p:attrName>ppt_x</p:attrName>
                                        </p:attrNameLst>
                                      </p:cBhvr>
                                      <p:tavLst>
                                        <p:tav tm="0">
                                          <p:val>
                                            <p:strVal val="#ppt_x"/>
                                          </p:val>
                                        </p:tav>
                                        <p:tav tm="100000">
                                          <p:val>
                                            <p:strVal val="#ppt_x"/>
                                          </p:val>
                                        </p:tav>
                                      </p:tavLst>
                                    </p:anim>
                                    <p:anim calcmode="lin" valueType="num">
                                      <p:cBhvr>
                                        <p:cTn id="2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3">
                                            <p:txEl>
                                              <p:pRg st="0" end="0"/>
                                            </p:txEl>
                                          </p:spTgt>
                                        </p:tgtEl>
                                        <p:attrNameLst>
                                          <p:attrName>style.visibility</p:attrName>
                                        </p:attrNameLst>
                                      </p:cBhvr>
                                      <p:to>
                                        <p:strVal val="visible"/>
                                      </p:to>
                                    </p:set>
                                    <p:animEffect transition="in" filter="fade">
                                      <p:cBhvr>
                                        <p:cTn id="50" dur="1000"/>
                                        <p:tgtEl>
                                          <p:spTgt spid="63">
                                            <p:txEl>
                                              <p:pRg st="0" end="0"/>
                                            </p:txEl>
                                          </p:spTgt>
                                        </p:tgtEl>
                                      </p:cBhvr>
                                    </p:animEffect>
                                    <p:anim calcmode="lin" valueType="num">
                                      <p:cBhvr>
                                        <p:cTn id="51"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1000"/>
                                        <p:tgtEl>
                                          <p:spTgt spid="62"/>
                                        </p:tgtEl>
                                      </p:cBhvr>
                                    </p:animEffect>
                                    <p:anim calcmode="lin" valueType="num">
                                      <p:cBhvr>
                                        <p:cTn id="63" dur="1000" fill="hold"/>
                                        <p:tgtEl>
                                          <p:spTgt spid="62"/>
                                        </p:tgtEl>
                                        <p:attrNameLst>
                                          <p:attrName>ppt_x</p:attrName>
                                        </p:attrNameLst>
                                      </p:cBhvr>
                                      <p:tavLst>
                                        <p:tav tm="0">
                                          <p:val>
                                            <p:strVal val="#ppt_x"/>
                                          </p:val>
                                        </p:tav>
                                        <p:tav tm="100000">
                                          <p:val>
                                            <p:strVal val="#ppt_x"/>
                                          </p:val>
                                        </p:tav>
                                      </p:tavLst>
                                    </p:anim>
                                    <p:anim calcmode="lin" valueType="num">
                                      <p:cBhvr>
                                        <p:cTn id="6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1000"/>
                                        <p:tgtEl>
                                          <p:spTgt spid="55"/>
                                        </p:tgtEl>
                                      </p:cBhvr>
                                    </p:animEffect>
                                    <p:anim calcmode="lin" valueType="num">
                                      <p:cBhvr>
                                        <p:cTn id="70" dur="1000" fill="hold"/>
                                        <p:tgtEl>
                                          <p:spTgt spid="55"/>
                                        </p:tgtEl>
                                        <p:attrNameLst>
                                          <p:attrName>ppt_x</p:attrName>
                                        </p:attrNameLst>
                                      </p:cBhvr>
                                      <p:tavLst>
                                        <p:tav tm="0">
                                          <p:val>
                                            <p:strVal val="#ppt_x"/>
                                          </p:val>
                                        </p:tav>
                                        <p:tav tm="100000">
                                          <p:val>
                                            <p:strVal val="#ppt_x"/>
                                          </p:val>
                                        </p:tav>
                                      </p:tavLst>
                                    </p:anim>
                                    <p:anim calcmode="lin" valueType="num">
                                      <p:cBhvr>
                                        <p:cTn id="71" dur="1000" fill="hold"/>
                                        <p:tgtEl>
                                          <p:spTgt spid="5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1000"/>
                                        <p:tgtEl>
                                          <p:spTgt spid="61"/>
                                        </p:tgtEl>
                                      </p:cBhvr>
                                    </p:animEffect>
                                    <p:anim calcmode="lin" valueType="num">
                                      <p:cBhvr>
                                        <p:cTn id="75" dur="1000" fill="hold"/>
                                        <p:tgtEl>
                                          <p:spTgt spid="61"/>
                                        </p:tgtEl>
                                        <p:attrNameLst>
                                          <p:attrName>ppt_x</p:attrName>
                                        </p:attrNameLst>
                                      </p:cBhvr>
                                      <p:tavLst>
                                        <p:tav tm="0">
                                          <p:val>
                                            <p:strVal val="#ppt_x"/>
                                          </p:val>
                                        </p:tav>
                                        <p:tav tm="100000">
                                          <p:val>
                                            <p:strVal val="#ppt_x"/>
                                          </p:val>
                                        </p:tav>
                                      </p:tavLst>
                                    </p:anim>
                                    <p:anim calcmode="lin" valueType="num">
                                      <p:cBhvr>
                                        <p:cTn id="7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81">
                                            <p:txEl>
                                              <p:pRg st="0" end="0"/>
                                            </p:txEl>
                                          </p:spTgt>
                                        </p:tgtEl>
                                        <p:attrNameLst>
                                          <p:attrName>style.visibility</p:attrName>
                                        </p:attrNameLst>
                                      </p:cBhvr>
                                      <p:to>
                                        <p:strVal val="visible"/>
                                      </p:to>
                                    </p:set>
                                    <p:animEffect transition="in" filter="fade">
                                      <p:cBhvr>
                                        <p:cTn id="81" dur="1000"/>
                                        <p:tgtEl>
                                          <p:spTgt spid="81">
                                            <p:txEl>
                                              <p:pRg st="0" end="0"/>
                                            </p:txEl>
                                          </p:spTgt>
                                        </p:tgtEl>
                                      </p:cBhvr>
                                    </p:animEffect>
                                    <p:anim calcmode="lin" valueType="num">
                                      <p:cBhvr>
                                        <p:cTn id="82" dur="10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83" dur="1000" fill="hold"/>
                                        <p:tgtEl>
                                          <p:spTgt spid="8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1000"/>
                                        <p:tgtEl>
                                          <p:spTgt spid="76"/>
                                        </p:tgtEl>
                                      </p:cBhvr>
                                    </p:animEffect>
                                    <p:anim calcmode="lin" valueType="num">
                                      <p:cBhvr>
                                        <p:cTn id="89" dur="1000" fill="hold"/>
                                        <p:tgtEl>
                                          <p:spTgt spid="76"/>
                                        </p:tgtEl>
                                        <p:attrNameLst>
                                          <p:attrName>ppt_x</p:attrName>
                                        </p:attrNameLst>
                                      </p:cBhvr>
                                      <p:tavLst>
                                        <p:tav tm="0">
                                          <p:val>
                                            <p:strVal val="#ppt_x"/>
                                          </p:val>
                                        </p:tav>
                                        <p:tav tm="100000">
                                          <p:val>
                                            <p:strVal val="#ppt_x"/>
                                          </p:val>
                                        </p:tav>
                                      </p:tavLst>
                                    </p:anim>
                                    <p:anim calcmode="lin" valueType="num">
                                      <p:cBhvr>
                                        <p:cTn id="90" dur="1000" fill="hold"/>
                                        <p:tgtEl>
                                          <p:spTgt spid="7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fade">
                                      <p:cBhvr>
                                        <p:cTn id="93" dur="1000"/>
                                        <p:tgtEl>
                                          <p:spTgt spid="80"/>
                                        </p:tgtEl>
                                      </p:cBhvr>
                                    </p:animEffect>
                                    <p:anim calcmode="lin" valueType="num">
                                      <p:cBhvr>
                                        <p:cTn id="94" dur="1000" fill="hold"/>
                                        <p:tgtEl>
                                          <p:spTgt spid="80"/>
                                        </p:tgtEl>
                                        <p:attrNameLst>
                                          <p:attrName>ppt_x</p:attrName>
                                        </p:attrNameLst>
                                      </p:cBhvr>
                                      <p:tavLst>
                                        <p:tav tm="0">
                                          <p:val>
                                            <p:strVal val="#ppt_x"/>
                                          </p:val>
                                        </p:tav>
                                        <p:tav tm="100000">
                                          <p:val>
                                            <p:strVal val="#ppt_x"/>
                                          </p:val>
                                        </p:tav>
                                      </p:tavLst>
                                    </p:anim>
                                    <p:anim calcmode="lin" valueType="num">
                                      <p:cBhvr>
                                        <p:cTn id="9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3"/>
                                        </p:tgtEl>
                                        <p:attrNameLst>
                                          <p:attrName>style.visibility</p:attrName>
                                        </p:attrNameLst>
                                      </p:cBhvr>
                                      <p:to>
                                        <p:strVal val="visible"/>
                                      </p:to>
                                    </p:set>
                                    <p:animEffect transition="in" filter="fade">
                                      <p:cBhvr>
                                        <p:cTn id="100" dur="1000"/>
                                        <p:tgtEl>
                                          <p:spTgt spid="73"/>
                                        </p:tgtEl>
                                      </p:cBhvr>
                                    </p:animEffect>
                                    <p:anim calcmode="lin" valueType="num">
                                      <p:cBhvr>
                                        <p:cTn id="101" dur="1000" fill="hold"/>
                                        <p:tgtEl>
                                          <p:spTgt spid="73"/>
                                        </p:tgtEl>
                                        <p:attrNameLst>
                                          <p:attrName>ppt_x</p:attrName>
                                        </p:attrNameLst>
                                      </p:cBhvr>
                                      <p:tavLst>
                                        <p:tav tm="0">
                                          <p:val>
                                            <p:strVal val="#ppt_x"/>
                                          </p:val>
                                        </p:tav>
                                        <p:tav tm="100000">
                                          <p:val>
                                            <p:strVal val="#ppt_x"/>
                                          </p:val>
                                        </p:tav>
                                      </p:tavLst>
                                    </p:anim>
                                    <p:anim calcmode="lin" valueType="num">
                                      <p:cBhvr>
                                        <p:cTn id="102" dur="1000" fill="hold"/>
                                        <p:tgtEl>
                                          <p:spTgt spid="7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00"/>
                                        <p:tgtEl>
                                          <p:spTgt spid="79"/>
                                        </p:tgtEl>
                                      </p:cBhvr>
                                    </p:animEffect>
                                    <p:anim calcmode="lin" valueType="num">
                                      <p:cBhvr>
                                        <p:cTn id="106" dur="1000" fill="hold"/>
                                        <p:tgtEl>
                                          <p:spTgt spid="79"/>
                                        </p:tgtEl>
                                        <p:attrNameLst>
                                          <p:attrName>ppt_x</p:attrName>
                                        </p:attrNameLst>
                                      </p:cBhvr>
                                      <p:tavLst>
                                        <p:tav tm="0">
                                          <p:val>
                                            <p:strVal val="#ppt_x"/>
                                          </p:val>
                                        </p:tav>
                                        <p:tav tm="100000">
                                          <p:val>
                                            <p:strVal val="#ppt_x"/>
                                          </p:val>
                                        </p:tav>
                                      </p:tavLst>
                                    </p:anim>
                                    <p:anim calcmode="lin" valueType="num">
                                      <p:cBhvr>
                                        <p:cTn id="10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fade">
                                      <p:cBhvr>
                                        <p:cTn id="112" dur="1000"/>
                                        <p:tgtEl>
                                          <p:spTgt spid="83"/>
                                        </p:tgtEl>
                                      </p:cBhvr>
                                    </p:animEffect>
                                    <p:anim calcmode="lin" valueType="num">
                                      <p:cBhvr>
                                        <p:cTn id="113" dur="1000" fill="hold"/>
                                        <p:tgtEl>
                                          <p:spTgt spid="83"/>
                                        </p:tgtEl>
                                        <p:attrNameLst>
                                          <p:attrName>ppt_x</p:attrName>
                                        </p:attrNameLst>
                                      </p:cBhvr>
                                      <p:tavLst>
                                        <p:tav tm="0">
                                          <p:val>
                                            <p:strVal val="#ppt_x"/>
                                          </p:val>
                                        </p:tav>
                                        <p:tav tm="100000">
                                          <p:val>
                                            <p:strVal val="#ppt_x"/>
                                          </p:val>
                                        </p:tav>
                                      </p:tavLst>
                                    </p:anim>
                                    <p:anim calcmode="lin" valueType="num">
                                      <p:cBhvr>
                                        <p:cTn id="114" dur="1000" fill="hold"/>
                                        <p:tgtEl>
                                          <p:spTgt spid="83"/>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fade">
                                      <p:cBhvr>
                                        <p:cTn id="117" dur="1000"/>
                                        <p:tgtEl>
                                          <p:spTgt spid="85"/>
                                        </p:tgtEl>
                                      </p:cBhvr>
                                    </p:animEffect>
                                    <p:anim calcmode="lin" valueType="num">
                                      <p:cBhvr>
                                        <p:cTn id="118" dur="1000" fill="hold"/>
                                        <p:tgtEl>
                                          <p:spTgt spid="85"/>
                                        </p:tgtEl>
                                        <p:attrNameLst>
                                          <p:attrName>ppt_x</p:attrName>
                                        </p:attrNameLst>
                                      </p:cBhvr>
                                      <p:tavLst>
                                        <p:tav tm="0">
                                          <p:val>
                                            <p:strVal val="#ppt_x"/>
                                          </p:val>
                                        </p:tav>
                                        <p:tav tm="100000">
                                          <p:val>
                                            <p:strVal val="#ppt_x"/>
                                          </p:val>
                                        </p:tav>
                                      </p:tavLst>
                                    </p:anim>
                                    <p:anim calcmode="lin" valueType="num">
                                      <p:cBhvr>
                                        <p:cTn id="11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2" grpId="0"/>
      <p:bldP spid="43" grpId="0"/>
      <p:bldP spid="54" grpId="0"/>
      <p:bldP spid="61" grpId="0"/>
      <p:bldP spid="62" grpId="0"/>
      <p:bldP spid="31" grpId="0" animBg="1"/>
      <p:bldP spid="79" grpId="0"/>
      <p:bldP spid="80"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AFDFDF2-8F19-B3FC-D28D-709C2FF5FCA8}"/>
              </a:ext>
            </a:extLst>
          </p:cNvPr>
          <p:cNvSpPr/>
          <p:nvPr/>
        </p:nvSpPr>
        <p:spPr>
          <a:xfrm rot="10800000">
            <a:off x="5291399" y="0"/>
            <a:ext cx="7605028"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E71D98E-9A57-4908-D9C6-D99F0870F444}"/>
              </a:ext>
            </a:extLst>
          </p:cNvPr>
          <p:cNvSpPr/>
          <p:nvPr/>
        </p:nvSpPr>
        <p:spPr>
          <a:xfrm>
            <a:off x="304800" y="2194560"/>
            <a:ext cx="11734800" cy="3011694"/>
          </a:xfrm>
          <a:prstGeom prst="roundRect">
            <a:avLst/>
          </a:prstGeom>
          <a:solidFill>
            <a:schemeClr val="bg1">
              <a:lumMod val="85000"/>
            </a:schemeClr>
          </a:solidFill>
          <a:ln w="57150">
            <a:solidFill>
              <a:srgbClr val="2D82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Segoe UI Light" panose="020B0502040204020203" pitchFamily="34" charset="0"/>
              <a:cs typeface="Segoe UI Light" panose="020B0502040204020203" pitchFamily="34" charset="0"/>
            </a:endParaRPr>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Smells like change spirit</a:t>
            </a:r>
            <a:endParaRPr lang="en-US" sz="3500" dirty="0">
              <a:solidFill>
                <a:srgbClr val="FF0000"/>
              </a:solidFill>
              <a:latin typeface="Segoe UI Bold" panose="020B0802040204020203" pitchFamily="34" charset="0"/>
              <a:cs typeface="Segoe UI Bold" panose="020B0802040204020203" pitchFamily="34" charset="0"/>
            </a:endParaRPr>
          </a:p>
        </p:txBody>
      </p:sp>
      <p:sp>
        <p:nvSpPr>
          <p:cNvPr id="18" name="Freeform: Shape 17">
            <a:extLst>
              <a:ext uri="{FF2B5EF4-FFF2-40B4-BE49-F238E27FC236}">
                <a16:creationId xmlns:a16="http://schemas.microsoft.com/office/drawing/2014/main" id="{F2DB7DEB-DC6E-016C-1239-669FD1FBFD02}"/>
              </a:ext>
            </a:extLst>
          </p:cNvPr>
          <p:cNvSpPr/>
          <p:nvPr/>
        </p:nvSpPr>
        <p:spPr>
          <a:xfrm>
            <a:off x="576819" y="2781685"/>
            <a:ext cx="1793832" cy="1793832"/>
          </a:xfrm>
          <a:custGeom>
            <a:avLst/>
            <a:gdLst>
              <a:gd name="connsiteX0" fmla="*/ 0 w 1729599"/>
              <a:gd name="connsiteY0" fmla="*/ 864800 h 1729599"/>
              <a:gd name="connsiteX1" fmla="*/ 864800 w 1729599"/>
              <a:gd name="connsiteY1" fmla="*/ 0 h 1729599"/>
              <a:gd name="connsiteX2" fmla="*/ 1729600 w 1729599"/>
              <a:gd name="connsiteY2" fmla="*/ 864800 h 1729599"/>
              <a:gd name="connsiteX3" fmla="*/ 864800 w 1729599"/>
              <a:gd name="connsiteY3" fmla="*/ 1729600 h 1729599"/>
              <a:gd name="connsiteX4" fmla="*/ 0 w 1729599"/>
              <a:gd name="connsiteY4" fmla="*/ 864800 h 172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599" h="1729599">
                <a:moveTo>
                  <a:pt x="0" y="864800"/>
                </a:moveTo>
                <a:cubicBezTo>
                  <a:pt x="0" y="387184"/>
                  <a:pt x="387184" y="0"/>
                  <a:pt x="864800" y="0"/>
                </a:cubicBezTo>
                <a:cubicBezTo>
                  <a:pt x="1342416" y="0"/>
                  <a:pt x="1729600" y="387184"/>
                  <a:pt x="1729600" y="864800"/>
                </a:cubicBezTo>
                <a:cubicBezTo>
                  <a:pt x="1729600" y="1342416"/>
                  <a:pt x="1342416" y="1729600"/>
                  <a:pt x="864800" y="1729600"/>
                </a:cubicBezTo>
                <a:cubicBezTo>
                  <a:pt x="387184" y="1729600"/>
                  <a:pt x="0" y="1342416"/>
                  <a:pt x="0" y="864800"/>
                </a:cubicBezTo>
                <a:close/>
              </a:path>
            </a:pathLst>
          </a:custGeom>
          <a:solidFill>
            <a:srgbClr val="2D82DB"/>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74884" tIns="274884" rIns="274884" bIns="274884"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Light" panose="020B0502040204020203" pitchFamily="34" charset="0"/>
                <a:cs typeface="Segoe UI Light" panose="020B0502040204020203" pitchFamily="34" charset="0"/>
              </a:rPr>
              <a:t>Low/no code to max ease</a:t>
            </a:r>
            <a:r>
              <a:rPr lang="en-US" sz="1700" dirty="0">
                <a:latin typeface="Segoe UI Light" panose="020B0502040204020203" pitchFamily="34" charset="0"/>
                <a:cs typeface="Segoe UI Light" panose="020B0502040204020203" pitchFamily="34" charset="0"/>
              </a:rPr>
              <a:t>,</a:t>
            </a:r>
            <a:r>
              <a:rPr lang="en-US" sz="1700" kern="1200" dirty="0">
                <a:latin typeface="Segoe UI Light" panose="020B0502040204020203" pitchFamily="34" charset="0"/>
                <a:cs typeface="Segoe UI Light" panose="020B0502040204020203" pitchFamily="34" charset="0"/>
              </a:rPr>
              <a:t> storytelling &amp; productivity</a:t>
            </a:r>
            <a:endParaRPr lang="en-GB" sz="1700" kern="1200" dirty="0">
              <a:latin typeface="Segoe UI Light" panose="020B0502040204020203" pitchFamily="34" charset="0"/>
              <a:cs typeface="Segoe UI Light" panose="020B0502040204020203" pitchFamily="34" charset="0"/>
            </a:endParaRPr>
          </a:p>
        </p:txBody>
      </p:sp>
      <p:sp>
        <p:nvSpPr>
          <p:cNvPr id="19" name="Freeform: Shape 18">
            <a:extLst>
              <a:ext uri="{FF2B5EF4-FFF2-40B4-BE49-F238E27FC236}">
                <a16:creationId xmlns:a16="http://schemas.microsoft.com/office/drawing/2014/main" id="{BABF2183-CCE5-47D0-51FB-185817E12765}"/>
              </a:ext>
            </a:extLst>
          </p:cNvPr>
          <p:cNvSpPr/>
          <p:nvPr/>
        </p:nvSpPr>
        <p:spPr>
          <a:xfrm>
            <a:off x="2446863" y="3144901"/>
            <a:ext cx="1040422" cy="1040422"/>
          </a:xfrm>
          <a:custGeom>
            <a:avLst/>
            <a:gdLst>
              <a:gd name="connsiteX0" fmla="*/ 132970 w 1003167"/>
              <a:gd name="connsiteY0" fmla="*/ 383611 h 1003167"/>
              <a:gd name="connsiteX1" fmla="*/ 383611 w 1003167"/>
              <a:gd name="connsiteY1" fmla="*/ 383611 h 1003167"/>
              <a:gd name="connsiteX2" fmla="*/ 383611 w 1003167"/>
              <a:gd name="connsiteY2" fmla="*/ 132970 h 1003167"/>
              <a:gd name="connsiteX3" fmla="*/ 619556 w 1003167"/>
              <a:gd name="connsiteY3" fmla="*/ 132970 h 1003167"/>
              <a:gd name="connsiteX4" fmla="*/ 619556 w 1003167"/>
              <a:gd name="connsiteY4" fmla="*/ 383611 h 1003167"/>
              <a:gd name="connsiteX5" fmla="*/ 870197 w 1003167"/>
              <a:gd name="connsiteY5" fmla="*/ 383611 h 1003167"/>
              <a:gd name="connsiteX6" fmla="*/ 870197 w 1003167"/>
              <a:gd name="connsiteY6" fmla="*/ 619556 h 1003167"/>
              <a:gd name="connsiteX7" fmla="*/ 619556 w 1003167"/>
              <a:gd name="connsiteY7" fmla="*/ 619556 h 1003167"/>
              <a:gd name="connsiteX8" fmla="*/ 619556 w 1003167"/>
              <a:gd name="connsiteY8" fmla="*/ 870197 h 1003167"/>
              <a:gd name="connsiteX9" fmla="*/ 383611 w 1003167"/>
              <a:gd name="connsiteY9" fmla="*/ 870197 h 1003167"/>
              <a:gd name="connsiteX10" fmla="*/ 383611 w 1003167"/>
              <a:gd name="connsiteY10" fmla="*/ 619556 h 1003167"/>
              <a:gd name="connsiteX11" fmla="*/ 132970 w 1003167"/>
              <a:gd name="connsiteY11" fmla="*/ 619556 h 1003167"/>
              <a:gd name="connsiteX12" fmla="*/ 132970 w 1003167"/>
              <a:gd name="connsiteY12" fmla="*/ 383611 h 100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167" h="1003167">
                <a:moveTo>
                  <a:pt x="132970" y="383611"/>
                </a:moveTo>
                <a:lnTo>
                  <a:pt x="383611" y="383611"/>
                </a:lnTo>
                <a:lnTo>
                  <a:pt x="383611" y="132970"/>
                </a:lnTo>
                <a:lnTo>
                  <a:pt x="619556" y="132970"/>
                </a:lnTo>
                <a:lnTo>
                  <a:pt x="619556" y="383611"/>
                </a:lnTo>
                <a:lnTo>
                  <a:pt x="870197" y="383611"/>
                </a:lnTo>
                <a:lnTo>
                  <a:pt x="870197" y="619556"/>
                </a:lnTo>
                <a:lnTo>
                  <a:pt x="619556" y="619556"/>
                </a:lnTo>
                <a:lnTo>
                  <a:pt x="619556" y="870197"/>
                </a:lnTo>
                <a:lnTo>
                  <a:pt x="383611" y="870197"/>
                </a:lnTo>
                <a:lnTo>
                  <a:pt x="383611" y="619556"/>
                </a:lnTo>
                <a:lnTo>
                  <a:pt x="132970" y="619556"/>
                </a:lnTo>
                <a:lnTo>
                  <a:pt x="132970" y="383611"/>
                </a:lnTo>
                <a:close/>
              </a:path>
            </a:pathLst>
          </a:custGeom>
          <a:solidFill>
            <a:schemeClr val="tx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32970" tIns="383611" rIns="132970" bIns="383611" numCol="1" spcCol="1270" anchor="ctr" anchorCtr="0">
            <a:noAutofit/>
          </a:bodyPr>
          <a:lstStyle/>
          <a:p>
            <a:pPr marL="0" lvl="0" indent="0" algn="ctr" defTabSz="711200">
              <a:lnSpc>
                <a:spcPct val="90000"/>
              </a:lnSpc>
              <a:spcBef>
                <a:spcPct val="0"/>
              </a:spcBef>
              <a:spcAft>
                <a:spcPct val="35000"/>
              </a:spcAft>
              <a:buNone/>
            </a:pPr>
            <a:endParaRPr lang="en-GB" sz="1600" kern="1200" dirty="0"/>
          </a:p>
        </p:txBody>
      </p:sp>
      <p:sp>
        <p:nvSpPr>
          <p:cNvPr id="20" name="Freeform: Shape 19">
            <a:extLst>
              <a:ext uri="{FF2B5EF4-FFF2-40B4-BE49-F238E27FC236}">
                <a16:creationId xmlns:a16="http://schemas.microsoft.com/office/drawing/2014/main" id="{023BA8BB-7C11-DDFC-6AD5-EDF351F609FB}"/>
              </a:ext>
            </a:extLst>
          </p:cNvPr>
          <p:cNvSpPr/>
          <p:nvPr/>
        </p:nvSpPr>
        <p:spPr>
          <a:xfrm>
            <a:off x="3590474" y="2781685"/>
            <a:ext cx="1793832" cy="1793832"/>
          </a:xfrm>
          <a:custGeom>
            <a:avLst/>
            <a:gdLst>
              <a:gd name="connsiteX0" fmla="*/ 0 w 1729599"/>
              <a:gd name="connsiteY0" fmla="*/ 864800 h 1729599"/>
              <a:gd name="connsiteX1" fmla="*/ 864800 w 1729599"/>
              <a:gd name="connsiteY1" fmla="*/ 0 h 1729599"/>
              <a:gd name="connsiteX2" fmla="*/ 1729600 w 1729599"/>
              <a:gd name="connsiteY2" fmla="*/ 864800 h 1729599"/>
              <a:gd name="connsiteX3" fmla="*/ 864800 w 1729599"/>
              <a:gd name="connsiteY3" fmla="*/ 1729600 h 1729599"/>
              <a:gd name="connsiteX4" fmla="*/ 0 w 1729599"/>
              <a:gd name="connsiteY4" fmla="*/ 864800 h 172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599" h="1729599">
                <a:moveTo>
                  <a:pt x="0" y="864800"/>
                </a:moveTo>
                <a:cubicBezTo>
                  <a:pt x="0" y="387184"/>
                  <a:pt x="387184" y="0"/>
                  <a:pt x="864800" y="0"/>
                </a:cubicBezTo>
                <a:cubicBezTo>
                  <a:pt x="1342416" y="0"/>
                  <a:pt x="1729600" y="387184"/>
                  <a:pt x="1729600" y="864800"/>
                </a:cubicBezTo>
                <a:cubicBezTo>
                  <a:pt x="1729600" y="1342416"/>
                  <a:pt x="1342416" y="1729600"/>
                  <a:pt x="864800" y="1729600"/>
                </a:cubicBezTo>
                <a:cubicBezTo>
                  <a:pt x="387184" y="1729600"/>
                  <a:pt x="0" y="1342416"/>
                  <a:pt x="0" y="864800"/>
                </a:cubicBezTo>
                <a:close/>
              </a:path>
            </a:pathLst>
          </a:custGeom>
          <a:solidFill>
            <a:srgbClr val="2D82DB"/>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74884" tIns="274884" rIns="274884" bIns="274884" numCol="1" spcCol="1270" anchor="ctr" anchorCtr="0">
            <a:noAutofit/>
          </a:bodyPr>
          <a:lstStyle/>
          <a:p>
            <a:pPr lvl="0" algn="ctr" defTabSz="755650">
              <a:lnSpc>
                <a:spcPct val="90000"/>
              </a:lnSpc>
              <a:spcBef>
                <a:spcPct val="0"/>
              </a:spcBef>
              <a:spcAft>
                <a:spcPct val="35000"/>
              </a:spcAft>
            </a:pPr>
            <a:r>
              <a:rPr lang="en-US" sz="1700" dirty="0">
                <a:latin typeface="Segoe UI Light" panose="020B0502040204020203" pitchFamily="34" charset="0"/>
                <a:cs typeface="Segoe UI Light" panose="020B0502040204020203" pitchFamily="34" charset="0"/>
              </a:rPr>
              <a:t>Always listen for </a:t>
            </a:r>
            <a:r>
              <a:rPr lang="en-US" sz="1700" kern="1200" dirty="0">
                <a:latin typeface="Segoe UI Light" panose="020B0502040204020203" pitchFamily="34" charset="0"/>
                <a:cs typeface="Segoe UI Light" panose="020B0502040204020203" pitchFamily="34" charset="0"/>
              </a:rPr>
              <a:t>modern real-time service</a:t>
            </a:r>
            <a:endParaRPr lang="en-GB" sz="1700" kern="1200" dirty="0">
              <a:latin typeface="Segoe UI Light" panose="020B0502040204020203" pitchFamily="34" charset="0"/>
              <a:cs typeface="Segoe UI Light" panose="020B0502040204020203" pitchFamily="34" charset="0"/>
            </a:endParaRPr>
          </a:p>
        </p:txBody>
      </p:sp>
      <p:sp>
        <p:nvSpPr>
          <p:cNvPr id="21" name="Freeform: Shape 20">
            <a:extLst>
              <a:ext uri="{FF2B5EF4-FFF2-40B4-BE49-F238E27FC236}">
                <a16:creationId xmlns:a16="http://schemas.microsoft.com/office/drawing/2014/main" id="{2229A910-A137-E4FE-8324-DD51028DD057}"/>
              </a:ext>
            </a:extLst>
          </p:cNvPr>
          <p:cNvSpPr/>
          <p:nvPr/>
        </p:nvSpPr>
        <p:spPr>
          <a:xfrm>
            <a:off x="5460518" y="3144901"/>
            <a:ext cx="1040422" cy="1040422"/>
          </a:xfrm>
          <a:custGeom>
            <a:avLst/>
            <a:gdLst>
              <a:gd name="connsiteX0" fmla="*/ 132970 w 1003167"/>
              <a:gd name="connsiteY0" fmla="*/ 383611 h 1003167"/>
              <a:gd name="connsiteX1" fmla="*/ 383611 w 1003167"/>
              <a:gd name="connsiteY1" fmla="*/ 383611 h 1003167"/>
              <a:gd name="connsiteX2" fmla="*/ 383611 w 1003167"/>
              <a:gd name="connsiteY2" fmla="*/ 132970 h 1003167"/>
              <a:gd name="connsiteX3" fmla="*/ 619556 w 1003167"/>
              <a:gd name="connsiteY3" fmla="*/ 132970 h 1003167"/>
              <a:gd name="connsiteX4" fmla="*/ 619556 w 1003167"/>
              <a:gd name="connsiteY4" fmla="*/ 383611 h 1003167"/>
              <a:gd name="connsiteX5" fmla="*/ 870197 w 1003167"/>
              <a:gd name="connsiteY5" fmla="*/ 383611 h 1003167"/>
              <a:gd name="connsiteX6" fmla="*/ 870197 w 1003167"/>
              <a:gd name="connsiteY6" fmla="*/ 619556 h 1003167"/>
              <a:gd name="connsiteX7" fmla="*/ 619556 w 1003167"/>
              <a:gd name="connsiteY7" fmla="*/ 619556 h 1003167"/>
              <a:gd name="connsiteX8" fmla="*/ 619556 w 1003167"/>
              <a:gd name="connsiteY8" fmla="*/ 870197 h 1003167"/>
              <a:gd name="connsiteX9" fmla="*/ 383611 w 1003167"/>
              <a:gd name="connsiteY9" fmla="*/ 870197 h 1003167"/>
              <a:gd name="connsiteX10" fmla="*/ 383611 w 1003167"/>
              <a:gd name="connsiteY10" fmla="*/ 619556 h 1003167"/>
              <a:gd name="connsiteX11" fmla="*/ 132970 w 1003167"/>
              <a:gd name="connsiteY11" fmla="*/ 619556 h 1003167"/>
              <a:gd name="connsiteX12" fmla="*/ 132970 w 1003167"/>
              <a:gd name="connsiteY12" fmla="*/ 383611 h 100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167" h="1003167">
                <a:moveTo>
                  <a:pt x="132970" y="383611"/>
                </a:moveTo>
                <a:lnTo>
                  <a:pt x="383611" y="383611"/>
                </a:lnTo>
                <a:lnTo>
                  <a:pt x="383611" y="132970"/>
                </a:lnTo>
                <a:lnTo>
                  <a:pt x="619556" y="132970"/>
                </a:lnTo>
                <a:lnTo>
                  <a:pt x="619556" y="383611"/>
                </a:lnTo>
                <a:lnTo>
                  <a:pt x="870197" y="383611"/>
                </a:lnTo>
                <a:lnTo>
                  <a:pt x="870197" y="619556"/>
                </a:lnTo>
                <a:lnTo>
                  <a:pt x="619556" y="619556"/>
                </a:lnTo>
                <a:lnTo>
                  <a:pt x="619556" y="870197"/>
                </a:lnTo>
                <a:lnTo>
                  <a:pt x="383611" y="870197"/>
                </a:lnTo>
                <a:lnTo>
                  <a:pt x="383611" y="619556"/>
                </a:lnTo>
                <a:lnTo>
                  <a:pt x="132970" y="619556"/>
                </a:lnTo>
                <a:lnTo>
                  <a:pt x="132970" y="383611"/>
                </a:lnTo>
                <a:close/>
              </a:path>
            </a:pathLst>
          </a:custGeom>
          <a:solidFill>
            <a:schemeClr val="tx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32970" tIns="383611" rIns="132970" bIns="383611" numCol="1" spcCol="1270" anchor="ctr" anchorCtr="0">
            <a:noAutofit/>
          </a:bodyPr>
          <a:lstStyle/>
          <a:p>
            <a:pPr marL="0" lvl="0" indent="0" algn="ctr" defTabSz="711200">
              <a:lnSpc>
                <a:spcPct val="90000"/>
              </a:lnSpc>
              <a:spcBef>
                <a:spcPct val="0"/>
              </a:spcBef>
              <a:spcAft>
                <a:spcPct val="35000"/>
              </a:spcAft>
              <a:buNone/>
            </a:pPr>
            <a:endParaRPr lang="en-GB" sz="1600" kern="1200"/>
          </a:p>
        </p:txBody>
      </p:sp>
      <p:sp>
        <p:nvSpPr>
          <p:cNvPr id="22" name="Freeform: Shape 21">
            <a:extLst>
              <a:ext uri="{FF2B5EF4-FFF2-40B4-BE49-F238E27FC236}">
                <a16:creationId xmlns:a16="http://schemas.microsoft.com/office/drawing/2014/main" id="{6D95DF4E-E2F8-188A-09F1-9B25F9005B70}"/>
              </a:ext>
            </a:extLst>
          </p:cNvPr>
          <p:cNvSpPr/>
          <p:nvPr/>
        </p:nvSpPr>
        <p:spPr>
          <a:xfrm>
            <a:off x="6604129" y="2781685"/>
            <a:ext cx="1793832" cy="1793832"/>
          </a:xfrm>
          <a:custGeom>
            <a:avLst/>
            <a:gdLst>
              <a:gd name="connsiteX0" fmla="*/ 0 w 1729599"/>
              <a:gd name="connsiteY0" fmla="*/ 864800 h 1729599"/>
              <a:gd name="connsiteX1" fmla="*/ 864800 w 1729599"/>
              <a:gd name="connsiteY1" fmla="*/ 0 h 1729599"/>
              <a:gd name="connsiteX2" fmla="*/ 1729600 w 1729599"/>
              <a:gd name="connsiteY2" fmla="*/ 864800 h 1729599"/>
              <a:gd name="connsiteX3" fmla="*/ 864800 w 1729599"/>
              <a:gd name="connsiteY3" fmla="*/ 1729600 h 1729599"/>
              <a:gd name="connsiteX4" fmla="*/ 0 w 1729599"/>
              <a:gd name="connsiteY4" fmla="*/ 864800 h 172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599" h="1729599">
                <a:moveTo>
                  <a:pt x="0" y="864800"/>
                </a:moveTo>
                <a:cubicBezTo>
                  <a:pt x="0" y="387184"/>
                  <a:pt x="387184" y="0"/>
                  <a:pt x="864800" y="0"/>
                </a:cubicBezTo>
                <a:cubicBezTo>
                  <a:pt x="1342416" y="0"/>
                  <a:pt x="1729600" y="387184"/>
                  <a:pt x="1729600" y="864800"/>
                </a:cubicBezTo>
                <a:cubicBezTo>
                  <a:pt x="1729600" y="1342416"/>
                  <a:pt x="1342416" y="1729600"/>
                  <a:pt x="864800" y="1729600"/>
                </a:cubicBezTo>
                <a:cubicBezTo>
                  <a:pt x="387184" y="1729600"/>
                  <a:pt x="0" y="1342416"/>
                  <a:pt x="0" y="864800"/>
                </a:cubicBezTo>
                <a:close/>
              </a:path>
            </a:pathLst>
          </a:custGeom>
          <a:solidFill>
            <a:srgbClr val="2D82DB"/>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74884" tIns="274884" rIns="274884" bIns="274884" numCol="1" spcCol="1270" anchor="ctr" anchorCtr="0">
            <a:noAutofit/>
          </a:bodyPr>
          <a:lstStyle/>
          <a:p>
            <a:pPr marL="0" lvl="0" indent="0" algn="ctr" defTabSz="755650">
              <a:lnSpc>
                <a:spcPct val="90000"/>
              </a:lnSpc>
              <a:spcBef>
                <a:spcPct val="0"/>
              </a:spcBef>
              <a:spcAft>
                <a:spcPct val="35000"/>
              </a:spcAft>
              <a:buNone/>
            </a:pPr>
            <a:r>
              <a:rPr lang="en-US" sz="1700" dirty="0">
                <a:latin typeface="Segoe UI Light" panose="020B0502040204020203" pitchFamily="34" charset="0"/>
                <a:cs typeface="Segoe UI Light" panose="020B0502040204020203" pitchFamily="34" charset="0"/>
              </a:rPr>
              <a:t>Consumer v</a:t>
            </a:r>
            <a:r>
              <a:rPr lang="en-US" sz="1700" kern="1200" dirty="0">
                <a:latin typeface="Segoe UI Light" panose="020B0502040204020203" pitchFamily="34" charset="0"/>
                <a:cs typeface="Segoe UI Light" panose="020B0502040204020203" pitchFamily="34" charset="0"/>
              </a:rPr>
              <a:t>alue </a:t>
            </a:r>
            <a:r>
              <a:rPr lang="en-US" sz="1700" kern="1200" dirty="0">
                <a:latin typeface="Segoe UI Light" panose="020B0502040204020203" pitchFamily="34" charset="0"/>
                <a:cs typeface="Segoe UI Light" panose="020B0502040204020203" pitchFamily="34" charset="0"/>
                <a:sym typeface="Wingdings" panose="05000000000000000000" pitchFamily="2" charset="2"/>
              </a:rPr>
              <a:t> loyalty &amp; </a:t>
            </a:r>
            <a:r>
              <a:rPr lang="en-US" sz="1700" kern="1200" dirty="0">
                <a:latin typeface="Segoe UI Light" panose="020B0502040204020203" pitchFamily="34" charset="0"/>
                <a:cs typeface="Segoe UI Light" panose="020B0502040204020203" pitchFamily="34" charset="0"/>
              </a:rPr>
              <a:t>outcomes</a:t>
            </a:r>
            <a:endParaRPr lang="en-GB" sz="1700" kern="1200" dirty="0">
              <a:latin typeface="Segoe UI Light" panose="020B0502040204020203" pitchFamily="34" charset="0"/>
              <a:cs typeface="Segoe UI Light" panose="020B0502040204020203" pitchFamily="34" charset="0"/>
            </a:endParaRPr>
          </a:p>
        </p:txBody>
      </p:sp>
      <p:sp>
        <p:nvSpPr>
          <p:cNvPr id="23" name="Freeform: Shape 22">
            <a:extLst>
              <a:ext uri="{FF2B5EF4-FFF2-40B4-BE49-F238E27FC236}">
                <a16:creationId xmlns:a16="http://schemas.microsoft.com/office/drawing/2014/main" id="{C8501BE8-89F6-1086-5061-631E98A73D0D}"/>
              </a:ext>
            </a:extLst>
          </p:cNvPr>
          <p:cNvSpPr/>
          <p:nvPr/>
        </p:nvSpPr>
        <p:spPr>
          <a:xfrm>
            <a:off x="8474173" y="3144901"/>
            <a:ext cx="1040422" cy="1040422"/>
          </a:xfrm>
          <a:custGeom>
            <a:avLst/>
            <a:gdLst>
              <a:gd name="connsiteX0" fmla="*/ 132970 w 1003167"/>
              <a:gd name="connsiteY0" fmla="*/ 206652 h 1003167"/>
              <a:gd name="connsiteX1" fmla="*/ 870197 w 1003167"/>
              <a:gd name="connsiteY1" fmla="*/ 206652 h 1003167"/>
              <a:gd name="connsiteX2" fmla="*/ 870197 w 1003167"/>
              <a:gd name="connsiteY2" fmla="*/ 442597 h 1003167"/>
              <a:gd name="connsiteX3" fmla="*/ 132970 w 1003167"/>
              <a:gd name="connsiteY3" fmla="*/ 442597 h 1003167"/>
              <a:gd name="connsiteX4" fmla="*/ 132970 w 1003167"/>
              <a:gd name="connsiteY4" fmla="*/ 206652 h 1003167"/>
              <a:gd name="connsiteX5" fmla="*/ 132970 w 1003167"/>
              <a:gd name="connsiteY5" fmla="*/ 560570 h 1003167"/>
              <a:gd name="connsiteX6" fmla="*/ 870197 w 1003167"/>
              <a:gd name="connsiteY6" fmla="*/ 560570 h 1003167"/>
              <a:gd name="connsiteX7" fmla="*/ 870197 w 1003167"/>
              <a:gd name="connsiteY7" fmla="*/ 796515 h 1003167"/>
              <a:gd name="connsiteX8" fmla="*/ 132970 w 1003167"/>
              <a:gd name="connsiteY8" fmla="*/ 796515 h 1003167"/>
              <a:gd name="connsiteX9" fmla="*/ 132970 w 1003167"/>
              <a:gd name="connsiteY9" fmla="*/ 560570 h 100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167" h="1003167">
                <a:moveTo>
                  <a:pt x="132970" y="206652"/>
                </a:moveTo>
                <a:lnTo>
                  <a:pt x="870197" y="206652"/>
                </a:lnTo>
                <a:lnTo>
                  <a:pt x="870197" y="442597"/>
                </a:lnTo>
                <a:lnTo>
                  <a:pt x="132970" y="442597"/>
                </a:lnTo>
                <a:lnTo>
                  <a:pt x="132970" y="206652"/>
                </a:lnTo>
                <a:close/>
                <a:moveTo>
                  <a:pt x="132970" y="560570"/>
                </a:moveTo>
                <a:lnTo>
                  <a:pt x="870197" y="560570"/>
                </a:lnTo>
                <a:lnTo>
                  <a:pt x="870197" y="796515"/>
                </a:lnTo>
                <a:lnTo>
                  <a:pt x="132970" y="796515"/>
                </a:lnTo>
                <a:lnTo>
                  <a:pt x="132970" y="560570"/>
                </a:lnTo>
                <a:close/>
              </a:path>
            </a:pathLst>
          </a:custGeom>
          <a:solidFill>
            <a:schemeClr val="tx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32970" tIns="206652" rIns="132970" bIns="206652" numCol="1" spcCol="1270" anchor="ctr" anchorCtr="0">
            <a:noAutofit/>
          </a:bodyPr>
          <a:lstStyle/>
          <a:p>
            <a:pPr marL="0" lvl="0" indent="0" algn="ctr" defTabSz="1866900">
              <a:lnSpc>
                <a:spcPct val="90000"/>
              </a:lnSpc>
              <a:spcBef>
                <a:spcPct val="0"/>
              </a:spcBef>
              <a:spcAft>
                <a:spcPct val="35000"/>
              </a:spcAft>
              <a:buNone/>
            </a:pPr>
            <a:endParaRPr lang="en-GB" sz="4200" kern="1200" dirty="0"/>
          </a:p>
        </p:txBody>
      </p:sp>
      <p:sp>
        <p:nvSpPr>
          <p:cNvPr id="24" name="Freeform: Shape 23">
            <a:extLst>
              <a:ext uri="{FF2B5EF4-FFF2-40B4-BE49-F238E27FC236}">
                <a16:creationId xmlns:a16="http://schemas.microsoft.com/office/drawing/2014/main" id="{27965E02-8A19-7160-060A-A16CE546532A}"/>
              </a:ext>
            </a:extLst>
          </p:cNvPr>
          <p:cNvSpPr/>
          <p:nvPr/>
        </p:nvSpPr>
        <p:spPr>
          <a:xfrm>
            <a:off x="9617784" y="2781685"/>
            <a:ext cx="1793832" cy="1793832"/>
          </a:xfrm>
          <a:custGeom>
            <a:avLst/>
            <a:gdLst>
              <a:gd name="connsiteX0" fmla="*/ 0 w 1729599"/>
              <a:gd name="connsiteY0" fmla="*/ 864800 h 1729599"/>
              <a:gd name="connsiteX1" fmla="*/ 864800 w 1729599"/>
              <a:gd name="connsiteY1" fmla="*/ 0 h 1729599"/>
              <a:gd name="connsiteX2" fmla="*/ 1729600 w 1729599"/>
              <a:gd name="connsiteY2" fmla="*/ 864800 h 1729599"/>
              <a:gd name="connsiteX3" fmla="*/ 864800 w 1729599"/>
              <a:gd name="connsiteY3" fmla="*/ 1729600 h 1729599"/>
              <a:gd name="connsiteX4" fmla="*/ 0 w 1729599"/>
              <a:gd name="connsiteY4" fmla="*/ 864800 h 172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599" h="1729599">
                <a:moveTo>
                  <a:pt x="0" y="864800"/>
                </a:moveTo>
                <a:cubicBezTo>
                  <a:pt x="0" y="387184"/>
                  <a:pt x="387184" y="0"/>
                  <a:pt x="864800" y="0"/>
                </a:cubicBezTo>
                <a:cubicBezTo>
                  <a:pt x="1342416" y="0"/>
                  <a:pt x="1729600" y="387184"/>
                  <a:pt x="1729600" y="864800"/>
                </a:cubicBezTo>
                <a:cubicBezTo>
                  <a:pt x="1729600" y="1342416"/>
                  <a:pt x="1342416" y="1729600"/>
                  <a:pt x="864800" y="1729600"/>
                </a:cubicBezTo>
                <a:cubicBezTo>
                  <a:pt x="387184" y="1729600"/>
                  <a:pt x="0" y="1342416"/>
                  <a:pt x="0" y="864800"/>
                </a:cubicBezTo>
                <a:close/>
              </a:path>
            </a:pathLst>
          </a:custGeom>
          <a:solidFill>
            <a:srgbClr val="2D82DB"/>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74884" tIns="274884" rIns="274884" bIns="274884"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Light" panose="020B0502040204020203" pitchFamily="34" charset="0"/>
                <a:cs typeface="Segoe UI Light" panose="020B0502040204020203" pitchFamily="34" charset="0"/>
              </a:rPr>
              <a:t>Thriving and meaningful low/ no code ecosystem</a:t>
            </a:r>
            <a:endParaRPr lang="en-GB" sz="1700" kern="12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49D62524-BB2B-574E-8075-1B72BE7A2462}"/>
              </a:ext>
            </a:extLst>
          </p:cNvPr>
          <p:cNvSpPr txBox="1"/>
          <p:nvPr/>
        </p:nvSpPr>
        <p:spPr>
          <a:xfrm>
            <a:off x="6604128" y="470984"/>
            <a:ext cx="4514047" cy="954107"/>
          </a:xfrm>
          <a:prstGeom prst="rect">
            <a:avLst/>
          </a:prstGeom>
          <a:noFill/>
        </p:spPr>
        <p:txBody>
          <a:bodyPr wrap="square">
            <a:spAutoFit/>
          </a:bodyPr>
          <a:lstStyle/>
          <a:p>
            <a:pPr algn="r"/>
            <a:r>
              <a:rPr lang="en-US" sz="2800"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Your to-do list is here to invest on your people </a:t>
            </a:r>
          </a:p>
        </p:txBody>
      </p:sp>
      <p:pic>
        <p:nvPicPr>
          <p:cNvPr id="16" name="Graphic 15" descr="Rose with solid fill">
            <a:extLst>
              <a:ext uri="{FF2B5EF4-FFF2-40B4-BE49-F238E27FC236}">
                <a16:creationId xmlns:a16="http://schemas.microsoft.com/office/drawing/2014/main" id="{FADEBA1A-F430-512A-51B3-A9FD81F319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6802" y="470984"/>
            <a:ext cx="914400" cy="914400"/>
          </a:xfrm>
          <a:prstGeom prst="rect">
            <a:avLst/>
          </a:prstGeom>
        </p:spPr>
      </p:pic>
      <p:sp>
        <p:nvSpPr>
          <p:cNvPr id="3" name="TextBox 2">
            <a:extLst>
              <a:ext uri="{FF2B5EF4-FFF2-40B4-BE49-F238E27FC236}">
                <a16:creationId xmlns:a16="http://schemas.microsoft.com/office/drawing/2014/main" id="{9FD7CE5A-E841-78EC-7171-8C54A14F27A3}"/>
              </a:ext>
            </a:extLst>
          </p:cNvPr>
          <p:cNvSpPr txBox="1"/>
          <p:nvPr/>
        </p:nvSpPr>
        <p:spPr>
          <a:xfrm>
            <a:off x="304800" y="5424047"/>
            <a:ext cx="11656402" cy="369332"/>
          </a:xfrm>
          <a:prstGeom prst="rect">
            <a:avLst/>
          </a:prstGeom>
          <a:noFill/>
        </p:spPr>
        <p:txBody>
          <a:bodyPr wrap="square">
            <a:spAutoFit/>
          </a:bodyPr>
          <a:lstStyle/>
          <a:p>
            <a:pPr algn="ctr"/>
            <a:r>
              <a:rPr lang="en-US" sz="1800" b="1" kern="1200" dirty="0">
                <a:solidFill>
                  <a:schemeClr val="bg1"/>
                </a:solidFill>
                <a:latin typeface="Segoe UI Light" panose="020B0502040204020203" pitchFamily="34" charset="0"/>
                <a:cs typeface="Segoe UI Light" panose="020B0502040204020203" pitchFamily="34" charset="0"/>
              </a:rPr>
              <a:t>Change Management enabled</a:t>
            </a:r>
            <a:endParaRPr lang="en-GB" b="1" dirty="0">
              <a:solidFill>
                <a:schemeClr val="bg1"/>
              </a:solidFill>
            </a:endParaRPr>
          </a:p>
        </p:txBody>
      </p:sp>
      <p:sp>
        <p:nvSpPr>
          <p:cNvPr id="8" name="Arrow: Pentagon 7">
            <a:extLst>
              <a:ext uri="{FF2B5EF4-FFF2-40B4-BE49-F238E27FC236}">
                <a16:creationId xmlns:a16="http://schemas.microsoft.com/office/drawing/2014/main" id="{5EE84B7E-BD5F-B83B-C2C9-A10E6DACF7D9}"/>
              </a:ext>
            </a:extLst>
          </p:cNvPr>
          <p:cNvSpPr/>
          <p:nvPr/>
        </p:nvSpPr>
        <p:spPr>
          <a:xfrm>
            <a:off x="7762240" y="5516380"/>
            <a:ext cx="4198962" cy="193540"/>
          </a:xfrm>
          <a:prstGeom prst="homePlate">
            <a:avLst/>
          </a:prstGeom>
          <a:solidFill>
            <a:schemeClr val="bg1"/>
          </a:solidFill>
          <a:ln w="28575">
            <a:solidFill>
              <a:srgbClr val="2D82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Pentagon 8">
            <a:extLst>
              <a:ext uri="{FF2B5EF4-FFF2-40B4-BE49-F238E27FC236}">
                <a16:creationId xmlns:a16="http://schemas.microsoft.com/office/drawing/2014/main" id="{9BC4B97D-EA95-944F-BEDE-540CDB370481}"/>
              </a:ext>
            </a:extLst>
          </p:cNvPr>
          <p:cNvSpPr/>
          <p:nvPr/>
        </p:nvSpPr>
        <p:spPr>
          <a:xfrm rot="10800000">
            <a:off x="304800" y="5511943"/>
            <a:ext cx="4198962" cy="193540"/>
          </a:xfrm>
          <a:prstGeom prst="homePlate">
            <a:avLst/>
          </a:prstGeom>
          <a:solidFill>
            <a:schemeClr val="bg1"/>
          </a:solidFill>
          <a:ln w="28575">
            <a:solidFill>
              <a:srgbClr val="2D82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4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0" grpId="0" animBg="1"/>
      <p:bldP spid="21" grpId="0" animBg="1"/>
      <p:bldP spid="22" grpId="0" animBg="1"/>
      <p:bldP spid="23" grpId="0" animBg="1"/>
      <p:bldP spid="24" grpId="0" animBg="1"/>
      <p:bldP spid="15" grpId="0"/>
      <p:bldP spid="3" grpId="0"/>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AFDFDF2-8F19-B3FC-D28D-709C2FF5FCA8}"/>
              </a:ext>
            </a:extLst>
          </p:cNvPr>
          <p:cNvSpPr/>
          <p:nvPr/>
        </p:nvSpPr>
        <p:spPr>
          <a:xfrm rot="10800000">
            <a:off x="5022159" y="0"/>
            <a:ext cx="7605028"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Fire up your questions</a:t>
            </a:r>
            <a:endParaRPr lang="en-US" sz="3500" dirty="0">
              <a:solidFill>
                <a:srgbClr val="FF0000"/>
              </a:solidFill>
              <a:latin typeface="Segoe UI Bold" panose="020B0802040204020203" pitchFamily="34" charset="0"/>
              <a:cs typeface="Segoe UI Bold" panose="020B0802040204020203" pitchFamily="34" charset="0"/>
            </a:endParaRPr>
          </a:p>
        </p:txBody>
      </p:sp>
      <p:pic>
        <p:nvPicPr>
          <p:cNvPr id="8" name="Picture 7" descr="A person on a stage&#10;&#10;Description automatically generated">
            <a:extLst>
              <a:ext uri="{FF2B5EF4-FFF2-40B4-BE49-F238E27FC236}">
                <a16:creationId xmlns:a16="http://schemas.microsoft.com/office/drawing/2014/main" id="{25FFDB78-DDC0-992B-E0C4-775514BDB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201" y="1715051"/>
            <a:ext cx="7223597" cy="4061460"/>
          </a:xfrm>
          <a:prstGeom prst="rect">
            <a:avLst/>
          </a:prstGeom>
          <a:ln w="762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905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A1077D6-AD34-D50D-8694-609FBDCCFF7C}"/>
              </a:ext>
            </a:extLst>
          </p:cNvPr>
          <p:cNvSpPr/>
          <p:nvPr/>
        </p:nvSpPr>
        <p:spPr>
          <a:xfrm>
            <a:off x="2989057" y="-390293"/>
            <a:ext cx="7694341" cy="7638585"/>
          </a:xfrm>
          <a:prstGeom prst="ellipse">
            <a:avLst/>
          </a:prstGeom>
          <a:solidFill>
            <a:srgbClr val="2D8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2">
            <a:extLst>
              <a:ext uri="{FF2B5EF4-FFF2-40B4-BE49-F238E27FC236}">
                <a16:creationId xmlns:a16="http://schemas.microsoft.com/office/drawing/2014/main" id="{246C7FB1-DA57-7883-D4C5-1E8CF5888C67}"/>
              </a:ext>
            </a:extLst>
          </p:cNvPr>
          <p:cNvSpPr>
            <a:spLocks noGrp="1"/>
          </p:cNvSpPr>
          <p:nvPr>
            <p:ph type="title"/>
          </p:nvPr>
        </p:nvSpPr>
        <p:spPr>
          <a:xfrm>
            <a:off x="3682854" y="1388961"/>
            <a:ext cx="6676860" cy="906523"/>
          </a:xfrm>
        </p:spPr>
        <p:txBody>
          <a:bodyPr/>
          <a:lstStyle/>
          <a:p>
            <a:r>
              <a:rPr lang="en-US" sz="4800" dirty="0">
                <a:solidFill>
                  <a:schemeClr val="bg1"/>
                </a:solidFill>
                <a:latin typeface="Segoe UI Bold" panose="020B0802040204020203" pitchFamily="34" charset="0"/>
                <a:cs typeface="Segoe UI Bold" panose="020B0802040204020203" pitchFamily="34" charset="0"/>
              </a:rPr>
              <a:t>HAVE A GREAT DAY</a:t>
            </a:r>
          </a:p>
        </p:txBody>
      </p:sp>
      <p:sp>
        <p:nvSpPr>
          <p:cNvPr id="7" name="Text Placeholder 3">
            <a:extLst>
              <a:ext uri="{FF2B5EF4-FFF2-40B4-BE49-F238E27FC236}">
                <a16:creationId xmlns:a16="http://schemas.microsoft.com/office/drawing/2014/main" id="{9D4DC733-5952-B005-A5A6-10F99992293C}"/>
              </a:ext>
            </a:extLst>
          </p:cNvPr>
          <p:cNvSpPr txBox="1">
            <a:spLocks/>
          </p:cNvSpPr>
          <p:nvPr/>
        </p:nvSpPr>
        <p:spPr>
          <a:xfrm>
            <a:off x="4212771" y="2186455"/>
            <a:ext cx="5643055" cy="2927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700" dirty="0">
                <a:solidFill>
                  <a:schemeClr val="bg1"/>
                </a:solidFill>
                <a:latin typeface="Segoe UI Light" panose="020B0502040204020203" pitchFamily="34" charset="0"/>
                <a:cs typeface="Segoe UI Light" panose="020B0502040204020203" pitchFamily="34" charset="0"/>
              </a:rPr>
              <a:t>Looking forward to connecting!</a:t>
            </a:r>
          </a:p>
        </p:txBody>
      </p:sp>
      <p:sp>
        <p:nvSpPr>
          <p:cNvPr id="13" name="Text Placeholder 3">
            <a:extLst>
              <a:ext uri="{FF2B5EF4-FFF2-40B4-BE49-F238E27FC236}">
                <a16:creationId xmlns:a16="http://schemas.microsoft.com/office/drawing/2014/main" id="{0D236F8F-AA72-F0BC-B620-D90FAEC877EA}"/>
              </a:ext>
            </a:extLst>
          </p:cNvPr>
          <p:cNvSpPr txBox="1">
            <a:spLocks/>
          </p:cNvSpPr>
          <p:nvPr/>
        </p:nvSpPr>
        <p:spPr>
          <a:xfrm>
            <a:off x="4171602" y="5240627"/>
            <a:ext cx="5643055" cy="31596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latin typeface="Segoe UI Light" panose="020B0502040204020203" pitchFamily="34" charset="0"/>
                <a:cs typeface="Segoe UI Light" panose="020B0502040204020203" pitchFamily="34" charset="0"/>
              </a:rPr>
              <a:t>And keep on rocking!</a:t>
            </a:r>
          </a:p>
        </p:txBody>
      </p:sp>
      <p:pic>
        <p:nvPicPr>
          <p:cNvPr id="22" name="Picture 21" descr="A qr code with a bird and a flower&#10;&#10;Description automatically generated">
            <a:extLst>
              <a:ext uri="{FF2B5EF4-FFF2-40B4-BE49-F238E27FC236}">
                <a16:creationId xmlns:a16="http://schemas.microsoft.com/office/drawing/2014/main" id="{E2A5A054-B763-5F5D-8DD5-34C8E1949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84" y="508630"/>
            <a:ext cx="1665319" cy="2082045"/>
          </a:xfrm>
          <a:prstGeom prst="rect">
            <a:avLst/>
          </a:prstGeom>
        </p:spPr>
      </p:pic>
      <p:sp>
        <p:nvSpPr>
          <p:cNvPr id="3" name="Oval 2">
            <a:extLst>
              <a:ext uri="{FF2B5EF4-FFF2-40B4-BE49-F238E27FC236}">
                <a16:creationId xmlns:a16="http://schemas.microsoft.com/office/drawing/2014/main" id="{DDFC9C9B-98F8-0DC0-E082-9168E5F0BA07}"/>
              </a:ext>
            </a:extLst>
          </p:cNvPr>
          <p:cNvSpPr/>
          <p:nvPr/>
        </p:nvSpPr>
        <p:spPr>
          <a:xfrm>
            <a:off x="1552406" y="2222563"/>
            <a:ext cx="2407920" cy="357275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black and orange text&#10;&#10;Description automatically generated">
            <a:extLst>
              <a:ext uri="{FF2B5EF4-FFF2-40B4-BE49-F238E27FC236}">
                <a16:creationId xmlns:a16="http://schemas.microsoft.com/office/drawing/2014/main" id="{258BB5AB-717F-7E7C-7E17-5B11C5109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380" y="2590675"/>
            <a:ext cx="1917399" cy="542860"/>
          </a:xfrm>
          <a:prstGeom prst="rect">
            <a:avLst/>
          </a:prstGeom>
        </p:spPr>
      </p:pic>
      <p:pic>
        <p:nvPicPr>
          <p:cNvPr id="2050" name="Picture 2">
            <a:extLst>
              <a:ext uri="{FF2B5EF4-FFF2-40B4-BE49-F238E27FC236}">
                <a16:creationId xmlns:a16="http://schemas.microsoft.com/office/drawing/2014/main" id="{E81A1BEC-C4D8-939A-BF4B-C4DA2E93E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8635" y="3319137"/>
            <a:ext cx="1370422" cy="13704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465E46F-AD20-D80F-4A82-1AE978EF2B2D}"/>
              </a:ext>
            </a:extLst>
          </p:cNvPr>
          <p:cNvSpPr/>
          <p:nvPr/>
        </p:nvSpPr>
        <p:spPr>
          <a:xfrm>
            <a:off x="1361376" y="4875161"/>
            <a:ext cx="1886059" cy="350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Light" panose="020B0502040204020203" pitchFamily="34" charset="0"/>
                <a:cs typeface="Segoe UI Light" panose="020B0502040204020203" pitchFamily="34" charset="0"/>
              </a:rPr>
              <a:t>Session feedback</a:t>
            </a:r>
            <a:endParaRPr lang="en-GB" sz="1600" b="1" dirty="0">
              <a:solidFill>
                <a:schemeClr val="tx1"/>
              </a:solidFill>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84FD16B9-5B98-A3B9-9B2B-01DFC8D1AB6E}"/>
              </a:ext>
            </a:extLst>
          </p:cNvPr>
          <p:cNvPicPr>
            <a:picLocks noChangeAspect="1"/>
          </p:cNvPicPr>
          <p:nvPr/>
        </p:nvPicPr>
        <p:blipFill>
          <a:blip r:embed="rId6"/>
          <a:stretch>
            <a:fillRect/>
          </a:stretch>
        </p:blipFill>
        <p:spPr>
          <a:xfrm>
            <a:off x="4292360" y="2862105"/>
            <a:ext cx="1665319" cy="1665319"/>
          </a:xfrm>
          <a:prstGeom prst="rect">
            <a:avLst/>
          </a:prstGeom>
          <a:ln w="57150">
            <a:solidFill>
              <a:schemeClr val="tx1"/>
            </a:solidFill>
          </a:ln>
        </p:spPr>
      </p:pic>
      <p:sp>
        <p:nvSpPr>
          <p:cNvPr id="11" name="Rectangle: Rounded Corners 10">
            <a:extLst>
              <a:ext uri="{FF2B5EF4-FFF2-40B4-BE49-F238E27FC236}">
                <a16:creationId xmlns:a16="http://schemas.microsoft.com/office/drawing/2014/main" id="{7F59DDE1-0261-89BB-EB27-6A8906AF949D}"/>
              </a:ext>
            </a:extLst>
          </p:cNvPr>
          <p:cNvSpPr/>
          <p:nvPr/>
        </p:nvSpPr>
        <p:spPr>
          <a:xfrm>
            <a:off x="4222152" y="4689559"/>
            <a:ext cx="1762472" cy="3139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Light" panose="020B0502040204020203" pitchFamily="34" charset="0"/>
                <a:cs typeface="Segoe UI Light" panose="020B0502040204020203" pitchFamily="34" charset="0"/>
              </a:rPr>
              <a:t>Blog</a:t>
            </a:r>
            <a:endParaRPr lang="en-GB" sz="1600" b="1" dirty="0">
              <a:solidFill>
                <a:schemeClr val="bg1"/>
              </a:solidFill>
              <a:latin typeface="Segoe UI Light" panose="020B0502040204020203" pitchFamily="34" charset="0"/>
              <a:cs typeface="Segoe UI Light" panose="020B0502040204020203" pitchFamily="34" charset="0"/>
            </a:endParaRPr>
          </a:p>
        </p:txBody>
      </p:sp>
      <p:pic>
        <p:nvPicPr>
          <p:cNvPr id="14" name="Picture 13">
            <a:extLst>
              <a:ext uri="{FF2B5EF4-FFF2-40B4-BE49-F238E27FC236}">
                <a16:creationId xmlns:a16="http://schemas.microsoft.com/office/drawing/2014/main" id="{206B1E36-E2ED-009F-8374-208AC36431CC}"/>
              </a:ext>
            </a:extLst>
          </p:cNvPr>
          <p:cNvPicPr>
            <a:picLocks noChangeAspect="1"/>
          </p:cNvPicPr>
          <p:nvPr/>
        </p:nvPicPr>
        <p:blipFill>
          <a:blip r:embed="rId7"/>
          <a:stretch>
            <a:fillRect/>
          </a:stretch>
        </p:blipFill>
        <p:spPr>
          <a:xfrm>
            <a:off x="8190507" y="2862105"/>
            <a:ext cx="1665319" cy="1665319"/>
          </a:xfrm>
          <a:prstGeom prst="rect">
            <a:avLst/>
          </a:prstGeom>
          <a:ln w="57150">
            <a:solidFill>
              <a:schemeClr val="tx1"/>
            </a:solidFill>
          </a:ln>
        </p:spPr>
      </p:pic>
      <p:sp>
        <p:nvSpPr>
          <p:cNvPr id="16" name="Rectangle: Rounded Corners 15">
            <a:extLst>
              <a:ext uri="{FF2B5EF4-FFF2-40B4-BE49-F238E27FC236}">
                <a16:creationId xmlns:a16="http://schemas.microsoft.com/office/drawing/2014/main" id="{BA90CF07-2E89-B712-8098-C90C92D6CC03}"/>
              </a:ext>
            </a:extLst>
          </p:cNvPr>
          <p:cNvSpPr/>
          <p:nvPr/>
        </p:nvSpPr>
        <p:spPr>
          <a:xfrm>
            <a:off x="8129122" y="4692648"/>
            <a:ext cx="1762472" cy="3139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Light" panose="020B0502040204020203" pitchFamily="34" charset="0"/>
                <a:cs typeface="Segoe UI Light" panose="020B0502040204020203" pitchFamily="34" charset="0"/>
              </a:rPr>
              <a:t>Twitter</a:t>
            </a:r>
            <a:endParaRPr lang="en-GB" sz="1600" b="1" dirty="0">
              <a:solidFill>
                <a:schemeClr val="bg1"/>
              </a:solidFill>
              <a:latin typeface="Segoe UI Light" panose="020B0502040204020203" pitchFamily="34" charset="0"/>
              <a:cs typeface="Segoe UI Light" panose="020B0502040204020203" pitchFamily="34" charset="0"/>
            </a:endParaRPr>
          </a:p>
        </p:txBody>
      </p:sp>
      <p:sp>
        <p:nvSpPr>
          <p:cNvPr id="18" name="Rectangle: Rounded Corners 17">
            <a:extLst>
              <a:ext uri="{FF2B5EF4-FFF2-40B4-BE49-F238E27FC236}">
                <a16:creationId xmlns:a16="http://schemas.microsoft.com/office/drawing/2014/main" id="{79BD9644-3BC5-4861-3F70-291511952312}"/>
              </a:ext>
            </a:extLst>
          </p:cNvPr>
          <p:cNvSpPr/>
          <p:nvPr/>
        </p:nvSpPr>
        <p:spPr>
          <a:xfrm>
            <a:off x="6175637" y="4689558"/>
            <a:ext cx="1762472" cy="3139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Light" panose="020B0502040204020203" pitchFamily="34" charset="0"/>
                <a:cs typeface="Segoe UI Light" panose="020B0502040204020203" pitchFamily="34" charset="0"/>
              </a:rPr>
              <a:t>LinkedIn</a:t>
            </a:r>
            <a:endParaRPr lang="en-GB" sz="1600" b="1" dirty="0">
              <a:solidFill>
                <a:schemeClr val="bg1"/>
              </a:solidFill>
              <a:latin typeface="Segoe UI Light" panose="020B0502040204020203" pitchFamily="34" charset="0"/>
              <a:cs typeface="Segoe UI Light" panose="020B0502040204020203" pitchFamily="34" charset="0"/>
            </a:endParaRPr>
          </a:p>
        </p:txBody>
      </p:sp>
      <p:pic>
        <p:nvPicPr>
          <p:cNvPr id="20" name="Picture 19">
            <a:extLst>
              <a:ext uri="{FF2B5EF4-FFF2-40B4-BE49-F238E27FC236}">
                <a16:creationId xmlns:a16="http://schemas.microsoft.com/office/drawing/2014/main" id="{52C6F829-B63C-510E-8D00-B9C0A801741E}"/>
              </a:ext>
            </a:extLst>
          </p:cNvPr>
          <p:cNvPicPr>
            <a:picLocks noChangeAspect="1"/>
          </p:cNvPicPr>
          <p:nvPr/>
        </p:nvPicPr>
        <p:blipFill>
          <a:blip r:embed="rId8"/>
          <a:stretch>
            <a:fillRect/>
          </a:stretch>
        </p:blipFill>
        <p:spPr>
          <a:xfrm>
            <a:off x="6219802" y="2862105"/>
            <a:ext cx="1665319" cy="1665319"/>
          </a:xfrm>
          <a:prstGeom prst="rect">
            <a:avLst/>
          </a:prstGeom>
          <a:ln w="57150">
            <a:solidFill>
              <a:schemeClr val="tx1"/>
            </a:solidFill>
          </a:ln>
        </p:spPr>
      </p:pic>
    </p:spTree>
    <p:extLst>
      <p:ext uri="{BB962C8B-B14F-4D97-AF65-F5344CB8AC3E}">
        <p14:creationId xmlns:p14="http://schemas.microsoft.com/office/powerpoint/2010/main" val="374237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9EA3A8-DF22-A21F-E14A-95265E080514}"/>
            </a:ext>
          </a:extLst>
        </p:cNvPr>
        <p:cNvGrpSpPr/>
        <p:nvPr/>
      </p:nvGrpSpPr>
      <p:grpSpPr>
        <a:xfrm>
          <a:off x="0" y="0"/>
          <a:ext cx="0" cy="0"/>
          <a:chOff x="0" y="0"/>
          <a:chExt cx="0" cy="0"/>
        </a:xfrm>
      </p:grpSpPr>
      <p:sp>
        <p:nvSpPr>
          <p:cNvPr id="50" name="Oval 49">
            <a:extLst>
              <a:ext uri="{FF2B5EF4-FFF2-40B4-BE49-F238E27FC236}">
                <a16:creationId xmlns:a16="http://schemas.microsoft.com/office/drawing/2014/main" id="{C54FA6BD-D250-6EE5-DAA1-2EF74BA41171}"/>
              </a:ext>
            </a:extLst>
          </p:cNvPr>
          <p:cNvSpPr/>
          <p:nvPr/>
        </p:nvSpPr>
        <p:spPr>
          <a:xfrm>
            <a:off x="1034384" y="2677339"/>
            <a:ext cx="5417216" cy="3561423"/>
          </a:xfrm>
          <a:prstGeom prst="ellipse">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sp>
        <p:nvSpPr>
          <p:cNvPr id="7" name="Title 6">
            <a:extLst>
              <a:ext uri="{FF2B5EF4-FFF2-40B4-BE49-F238E27FC236}">
                <a16:creationId xmlns:a16="http://schemas.microsoft.com/office/drawing/2014/main" id="{711F9B5E-C608-567F-C46F-793D44FEAB39}"/>
              </a:ext>
            </a:extLst>
          </p:cNvPr>
          <p:cNvSpPr>
            <a:spLocks noGrp="1"/>
          </p:cNvSpPr>
          <p:nvPr>
            <p:ph type="title"/>
          </p:nvPr>
        </p:nvSpPr>
        <p:spPr>
          <a:xfrm>
            <a:off x="326571" y="192405"/>
            <a:ext cx="11024762" cy="1325563"/>
          </a:xfrm>
        </p:spPr>
        <p:txBody>
          <a:bodyPr>
            <a:normAutofit/>
          </a:bodyPr>
          <a:lstStyle/>
          <a:p>
            <a:r>
              <a:rPr lang="pt-PT" sz="350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 bit about me</a:t>
            </a:r>
            <a:endParaRPr lang="en-US" sz="3500"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endParaRPr>
          </a:p>
        </p:txBody>
      </p:sp>
      <p:cxnSp>
        <p:nvCxnSpPr>
          <p:cNvPr id="19" name="Straight Connector 18">
            <a:extLst>
              <a:ext uri="{FF2B5EF4-FFF2-40B4-BE49-F238E27FC236}">
                <a16:creationId xmlns:a16="http://schemas.microsoft.com/office/drawing/2014/main" id="{0F979F95-18B8-A4A2-9D2C-471CF0435924}"/>
              </a:ext>
              <a:ext uri="{C183D7F6-B498-43B3-948B-1728B52AA6E4}">
                <adec:decorative xmlns:adec="http://schemas.microsoft.com/office/drawing/2017/decorative" val="1"/>
              </a:ext>
            </a:extLst>
          </p:cNvPr>
          <p:cNvCxnSpPr>
            <a:cxnSpLocks/>
          </p:cNvCxnSpPr>
          <p:nvPr/>
        </p:nvCxnSpPr>
        <p:spPr>
          <a:xfrm flipH="1">
            <a:off x="7836116" y="4242412"/>
            <a:ext cx="1588002" cy="273941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ardrop 19">
            <a:extLst>
              <a:ext uri="{FF2B5EF4-FFF2-40B4-BE49-F238E27FC236}">
                <a16:creationId xmlns:a16="http://schemas.microsoft.com/office/drawing/2014/main" id="{1ECBCFE9-0C0E-EAF1-D97E-BC92237642AB}"/>
              </a:ext>
              <a:ext uri="{C183D7F6-B498-43B3-948B-1728B52AA6E4}">
                <adec:decorative xmlns:adec="http://schemas.microsoft.com/office/drawing/2017/decorative" val="1"/>
              </a:ext>
            </a:extLst>
          </p:cNvPr>
          <p:cNvSpPr/>
          <p:nvPr/>
        </p:nvSpPr>
        <p:spPr>
          <a:xfrm>
            <a:off x="8717611" y="1403931"/>
            <a:ext cx="2944444" cy="3079747"/>
          </a:xfrm>
          <a:prstGeom prst="teardrop">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pic>
        <p:nvPicPr>
          <p:cNvPr id="21" name="Picture Placeholder 14">
            <a:extLst>
              <a:ext uri="{FF2B5EF4-FFF2-40B4-BE49-F238E27FC236}">
                <a16:creationId xmlns:a16="http://schemas.microsoft.com/office/drawing/2014/main" id="{EB539335-8841-CDBC-A087-27ED74C522F9}"/>
              </a:ext>
            </a:extLst>
          </p:cNvPr>
          <p:cNvPicPr>
            <a:picLocks noChangeAspect="1"/>
          </p:cNvPicPr>
          <p:nvPr/>
        </p:nvPicPr>
        <p:blipFill>
          <a:blip r:embed="rId3">
            <a:extLst>
              <a:ext uri="{28A0092B-C50C-407E-A947-70E740481C1C}">
                <a14:useLocalDpi xmlns:a14="http://schemas.microsoft.com/office/drawing/2010/main" val="0"/>
              </a:ext>
            </a:extLst>
          </a:blip>
          <a:srcRect l="2280" r="2280"/>
          <a:stretch/>
        </p:blipFill>
        <p:spPr>
          <a:xfrm>
            <a:off x="8769449" y="1417287"/>
            <a:ext cx="2876795" cy="3014252"/>
          </a:xfrm>
          <a:prstGeom prst="teardrop">
            <a:avLst/>
          </a:prstGeom>
          <a:solidFill>
            <a:schemeClr val="bg1">
              <a:lumMod val="85000"/>
            </a:schemeClr>
          </a:solidFill>
          <a:ln w="76200">
            <a:solidFill>
              <a:srgbClr val="4AC0C5"/>
            </a:solidFill>
          </a:ln>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758AF526-D3D3-437B-B2FA-913CAFA275BA}"/>
              </a:ext>
            </a:extLst>
          </p:cNvPr>
          <p:cNvSpPr txBox="1"/>
          <p:nvPr/>
        </p:nvSpPr>
        <p:spPr>
          <a:xfrm>
            <a:off x="7593483" y="558346"/>
            <a:ext cx="4307692" cy="646986"/>
          </a:xfrm>
          <a:prstGeom prst="roundRect">
            <a:avLst/>
          </a:prstGeom>
          <a:solidFill>
            <a:schemeClr val="tx1"/>
          </a:solidFill>
        </p:spPr>
        <p:txBody>
          <a:bodyPr wrap="square" rtlCol="0">
            <a:spAutoFit/>
          </a:bodyPr>
          <a:lstStyle/>
          <a:p>
            <a:pPr algn="r"/>
            <a:r>
              <a:rPr lang="en-US" sz="3200"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Angeliki Patsiavou</a:t>
            </a:r>
          </a:p>
        </p:txBody>
      </p:sp>
      <p:pic>
        <p:nvPicPr>
          <p:cNvPr id="11" name="Picture 2" descr="A neon dark image of a post apocalyptic airplane in black background">
            <a:extLst>
              <a:ext uri="{FF2B5EF4-FFF2-40B4-BE49-F238E27FC236}">
                <a16:creationId xmlns:a16="http://schemas.microsoft.com/office/drawing/2014/main" id="{467FDF60-E3FF-34E2-950A-42B4C6E3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3" y="1914058"/>
            <a:ext cx="2239432" cy="2239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UK flag">
            <a:extLst>
              <a:ext uri="{FF2B5EF4-FFF2-40B4-BE49-F238E27FC236}">
                <a16:creationId xmlns:a16="http://schemas.microsoft.com/office/drawing/2014/main" id="{D3080D25-D41C-230B-8DEF-D697D5D732BA}"/>
              </a:ext>
            </a:extLst>
          </p:cNvPr>
          <p:cNvPicPr>
            <a:picLocks noChangeAspect="1"/>
          </p:cNvPicPr>
          <p:nvPr/>
        </p:nvPicPr>
        <p:blipFill>
          <a:blip r:embed="rId5"/>
          <a:stretch>
            <a:fillRect/>
          </a:stretch>
        </p:blipFill>
        <p:spPr>
          <a:xfrm flipV="1">
            <a:off x="448479" y="1708355"/>
            <a:ext cx="585905" cy="411408"/>
          </a:xfrm>
          <a:prstGeom prst="rect">
            <a:avLst/>
          </a:prstGeom>
          <a:solidFill>
            <a:schemeClr val="accent5"/>
          </a:solidFill>
          <a:effectLst>
            <a:outerShdw blurRad="50800" dist="38100" dir="2700000" algn="tl" rotWithShape="0">
              <a:prstClr val="black">
                <a:alpha val="40000"/>
              </a:prstClr>
            </a:outerShdw>
          </a:effectLst>
        </p:spPr>
      </p:pic>
      <p:pic>
        <p:nvPicPr>
          <p:cNvPr id="4" name="Picture 3" descr="GR flag">
            <a:extLst>
              <a:ext uri="{FF2B5EF4-FFF2-40B4-BE49-F238E27FC236}">
                <a16:creationId xmlns:a16="http://schemas.microsoft.com/office/drawing/2014/main" id="{794D99EA-473C-D924-FBE3-3B61CD8248D3}"/>
              </a:ext>
            </a:extLst>
          </p:cNvPr>
          <p:cNvPicPr>
            <a:picLocks noChangeAspect="1"/>
          </p:cNvPicPr>
          <p:nvPr/>
        </p:nvPicPr>
        <p:blipFill>
          <a:blip r:embed="rId6"/>
          <a:stretch>
            <a:fillRect/>
          </a:stretch>
        </p:blipFill>
        <p:spPr>
          <a:xfrm>
            <a:off x="1329295" y="1708355"/>
            <a:ext cx="627396" cy="411407"/>
          </a:xfrm>
          <a:prstGeom prst="rect">
            <a:avLst/>
          </a:prstGeom>
          <a:solidFill>
            <a:schemeClr val="accent5"/>
          </a:solidFill>
          <a:effectLst>
            <a:outerShdw blurRad="50800" dist="38100" dir="2700000" algn="tl" rotWithShape="0">
              <a:prstClr val="black">
                <a:alpha val="40000"/>
              </a:prstClr>
            </a:outerShdw>
          </a:effectLst>
        </p:spPr>
      </p:pic>
      <p:pic>
        <p:nvPicPr>
          <p:cNvPr id="8" name="Picture 7" descr="IT flag">
            <a:extLst>
              <a:ext uri="{FF2B5EF4-FFF2-40B4-BE49-F238E27FC236}">
                <a16:creationId xmlns:a16="http://schemas.microsoft.com/office/drawing/2014/main" id="{BD2041F8-0859-5E34-716E-BEC432D60384}"/>
              </a:ext>
            </a:extLst>
          </p:cNvPr>
          <p:cNvPicPr>
            <a:picLocks noChangeAspect="1"/>
          </p:cNvPicPr>
          <p:nvPr/>
        </p:nvPicPr>
        <p:blipFill>
          <a:blip r:embed="rId7"/>
          <a:stretch>
            <a:fillRect/>
          </a:stretch>
        </p:blipFill>
        <p:spPr>
          <a:xfrm>
            <a:off x="2251603" y="1708355"/>
            <a:ext cx="596151" cy="411407"/>
          </a:xfrm>
          <a:prstGeom prst="rect">
            <a:avLst/>
          </a:prstGeom>
          <a:solidFill>
            <a:schemeClr val="accent5"/>
          </a:solidFill>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D1D6EA65-B3A7-1F5F-27A3-8C726C38E8BC}"/>
              </a:ext>
            </a:extLst>
          </p:cNvPr>
          <p:cNvSpPr txBox="1"/>
          <p:nvPr/>
        </p:nvSpPr>
        <p:spPr>
          <a:xfrm>
            <a:off x="4966592" y="5463755"/>
            <a:ext cx="2869524" cy="923330"/>
          </a:xfrm>
          <a:prstGeom prst="rect">
            <a:avLst/>
          </a:prstGeom>
          <a:solidFill>
            <a:schemeClr val="tx1"/>
          </a:solidFill>
        </p:spPr>
        <p:txBody>
          <a:bodyPr wrap="square">
            <a:spAutoFit/>
          </a:bodyPr>
          <a:lstStyle/>
          <a:p>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Hybrid </a:t>
            </a:r>
          </a:p>
          <a:p>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CRM Consultant </a:t>
            </a:r>
          </a:p>
          <a:p>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Change Manager</a:t>
            </a:r>
          </a:p>
        </p:txBody>
      </p:sp>
      <p:pic>
        <p:nvPicPr>
          <p:cNvPr id="30" name="Picture 29" descr="A neon hand with flowing hair and a flower&#10;&#10;Description automatically generated">
            <a:extLst>
              <a:ext uri="{FF2B5EF4-FFF2-40B4-BE49-F238E27FC236}">
                <a16:creationId xmlns:a16="http://schemas.microsoft.com/office/drawing/2014/main" id="{85AC0FA3-9A33-5295-6FCF-9167578DDB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1279" y="2192284"/>
            <a:ext cx="1665319" cy="1665319"/>
          </a:xfrm>
          <a:prstGeom prst="rect">
            <a:avLst/>
          </a:prstGeom>
        </p:spPr>
      </p:pic>
      <p:sp>
        <p:nvSpPr>
          <p:cNvPr id="41" name="TextBox 40">
            <a:extLst>
              <a:ext uri="{FF2B5EF4-FFF2-40B4-BE49-F238E27FC236}">
                <a16:creationId xmlns:a16="http://schemas.microsoft.com/office/drawing/2014/main" id="{3DA53E44-A374-3B97-659A-06C588F5E1D5}"/>
              </a:ext>
            </a:extLst>
          </p:cNvPr>
          <p:cNvSpPr txBox="1"/>
          <p:nvPr/>
        </p:nvSpPr>
        <p:spPr>
          <a:xfrm>
            <a:off x="3055002" y="2969636"/>
            <a:ext cx="2439398" cy="923330"/>
          </a:xfrm>
          <a:prstGeom prst="rect">
            <a:avLst/>
          </a:prstGeom>
          <a:noFill/>
        </p:spPr>
        <p:txBody>
          <a:bodyPr wrap="square">
            <a:spAutoFit/>
          </a:bodyPr>
          <a:lstStyle/>
          <a:p>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   Human Evangelist</a:t>
            </a:r>
          </a:p>
          <a:p>
            <a:pPr algn="r"/>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Speaker</a:t>
            </a:r>
          </a:p>
          <a:p>
            <a:pPr algn="r"/>
            <a:r>
              <a:rPr lang="en-GB" b="1"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Blogger</a:t>
            </a:r>
          </a:p>
        </p:txBody>
      </p:sp>
      <p:sp>
        <p:nvSpPr>
          <p:cNvPr id="51" name="Isosceles Triangle 50">
            <a:extLst>
              <a:ext uri="{FF2B5EF4-FFF2-40B4-BE49-F238E27FC236}">
                <a16:creationId xmlns:a16="http://schemas.microsoft.com/office/drawing/2014/main" id="{3C2CF89A-2133-679D-20DD-B10B662AA00E}"/>
              </a:ext>
            </a:extLst>
          </p:cNvPr>
          <p:cNvSpPr/>
          <p:nvPr/>
        </p:nvSpPr>
        <p:spPr>
          <a:xfrm rot="159492">
            <a:off x="6331156" y="4549193"/>
            <a:ext cx="240886" cy="14338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sp>
        <p:nvSpPr>
          <p:cNvPr id="52" name="Isosceles Triangle 51">
            <a:extLst>
              <a:ext uri="{FF2B5EF4-FFF2-40B4-BE49-F238E27FC236}">
                <a16:creationId xmlns:a16="http://schemas.microsoft.com/office/drawing/2014/main" id="{7E6CC2C8-345D-2A93-4CA1-7A4013BCB360}"/>
              </a:ext>
            </a:extLst>
          </p:cNvPr>
          <p:cNvSpPr/>
          <p:nvPr/>
        </p:nvSpPr>
        <p:spPr>
          <a:xfrm rot="16200000">
            <a:off x="3888732" y="2613616"/>
            <a:ext cx="240886" cy="14338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sp>
        <p:nvSpPr>
          <p:cNvPr id="54" name="Isosceles Triangle 53">
            <a:extLst>
              <a:ext uri="{FF2B5EF4-FFF2-40B4-BE49-F238E27FC236}">
                <a16:creationId xmlns:a16="http://schemas.microsoft.com/office/drawing/2014/main" id="{3D637D25-684D-6219-EFD1-9B5738E37A2C}"/>
              </a:ext>
            </a:extLst>
          </p:cNvPr>
          <p:cNvSpPr/>
          <p:nvPr/>
        </p:nvSpPr>
        <p:spPr>
          <a:xfrm rot="5400000">
            <a:off x="3247709" y="6150412"/>
            <a:ext cx="240886" cy="14338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pic>
        <p:nvPicPr>
          <p:cNvPr id="61" name="Graphic 60" descr="LinkedIn">
            <a:extLst>
              <a:ext uri="{FF2B5EF4-FFF2-40B4-BE49-F238E27FC236}">
                <a16:creationId xmlns:a16="http://schemas.microsoft.com/office/drawing/2014/main" id="{F7C60E67-8CE5-2A5B-36CB-0133B04A656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8689" y="5636985"/>
            <a:ext cx="355954" cy="355954"/>
          </a:xfrm>
          <a:prstGeom prst="rect">
            <a:avLst/>
          </a:prstGeom>
          <a:effectLst>
            <a:outerShdw blurRad="50800" dist="38100" dir="2700000" algn="tl" rotWithShape="0">
              <a:prstClr val="black">
                <a:alpha val="40000"/>
              </a:prstClr>
            </a:outerShdw>
          </a:effectLst>
        </p:spPr>
      </p:pic>
      <p:sp>
        <p:nvSpPr>
          <p:cNvPr id="62" name="Rectangle 61">
            <a:extLst>
              <a:ext uri="{FF2B5EF4-FFF2-40B4-BE49-F238E27FC236}">
                <a16:creationId xmlns:a16="http://schemas.microsoft.com/office/drawing/2014/main" id="{2EDE93FD-1C72-0BE7-988B-A6220C658F80}"/>
              </a:ext>
            </a:extLst>
          </p:cNvPr>
          <p:cNvSpPr/>
          <p:nvPr/>
        </p:nvSpPr>
        <p:spPr>
          <a:xfrm>
            <a:off x="9747329" y="5636985"/>
            <a:ext cx="2768526" cy="355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solidFill>
                  <a:srgbClr val="4AC0C5"/>
                </a:solidFill>
                <a:latin typeface="Segoe UI Light" panose="020B0502040204020203" pitchFamily="34" charset="0"/>
                <a:ea typeface="Segoe UI Black" panose="020B0A02040204020203" pitchFamily="34" charset="0"/>
                <a:cs typeface="Segoe UI Light" panose="020B0502040204020203" pitchFamily="34" charset="0"/>
              </a:rPr>
              <a:t>angeliki-patsiavou </a:t>
            </a:r>
          </a:p>
        </p:txBody>
      </p:sp>
      <p:sp>
        <p:nvSpPr>
          <p:cNvPr id="63" name="Rectangle 62">
            <a:extLst>
              <a:ext uri="{FF2B5EF4-FFF2-40B4-BE49-F238E27FC236}">
                <a16:creationId xmlns:a16="http://schemas.microsoft.com/office/drawing/2014/main" id="{7D607609-4001-F8E5-C5EC-FC96692D34AA}"/>
              </a:ext>
            </a:extLst>
          </p:cNvPr>
          <p:cNvSpPr/>
          <p:nvPr/>
        </p:nvSpPr>
        <p:spPr>
          <a:xfrm>
            <a:off x="9747329" y="6035025"/>
            <a:ext cx="2768526" cy="353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AC0C5"/>
                </a:solidFill>
                <a:latin typeface="Segoe UI Light" panose="020B0502040204020203" pitchFamily="34" charset="0"/>
                <a:ea typeface="Segoe UI Black" panose="020B0A02040204020203" pitchFamily="34" charset="0"/>
                <a:cs typeface="Segoe UI Light" panose="020B0502040204020203" pitchFamily="34" charset="0"/>
              </a:rPr>
              <a:t>@a</a:t>
            </a:r>
            <a:r>
              <a:rPr lang="en-GB" sz="1600" b="1" dirty="0">
                <a:solidFill>
                  <a:srgbClr val="4AC0C5"/>
                </a:solidFill>
                <a:latin typeface="Segoe UI Light" panose="020B0502040204020203" pitchFamily="34" charset="0"/>
                <a:ea typeface="Segoe UI Black" panose="020B0A02040204020203" pitchFamily="34" charset="0"/>
                <a:cs typeface="Segoe UI Light" panose="020B0502040204020203" pitchFamily="34" charset="0"/>
              </a:rPr>
              <a:t>_patsiavou</a:t>
            </a:r>
          </a:p>
        </p:txBody>
      </p:sp>
      <p:pic>
        <p:nvPicPr>
          <p:cNvPr id="64" name="Graphic 63" descr="Twitter">
            <a:extLst>
              <a:ext uri="{FF2B5EF4-FFF2-40B4-BE49-F238E27FC236}">
                <a16:creationId xmlns:a16="http://schemas.microsoft.com/office/drawing/2014/main" id="{C5DD0EE5-668B-C742-46BC-53D90E993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28689" y="6032397"/>
            <a:ext cx="355954" cy="355954"/>
          </a:xfrm>
          <a:prstGeom prst="rect">
            <a:avLst/>
          </a:prstGeom>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4B2BC077-5472-3C2A-B320-C835A944B646}"/>
              </a:ext>
            </a:extLst>
          </p:cNvPr>
          <p:cNvSpPr/>
          <p:nvPr/>
        </p:nvSpPr>
        <p:spPr>
          <a:xfrm>
            <a:off x="7944698" y="4863992"/>
            <a:ext cx="3840479" cy="425196"/>
          </a:xfrm>
          <a:prstGeom prst="roundRect">
            <a:avLst/>
          </a:prstGeom>
          <a:solidFill>
            <a:srgbClr val="00000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F6D87CA8-C03E-19BF-F8A9-6BF01D067B5D}"/>
              </a:ext>
            </a:extLst>
          </p:cNvPr>
          <p:cNvPicPr>
            <a:picLocks noChangeAspect="1"/>
          </p:cNvPicPr>
          <p:nvPr/>
        </p:nvPicPr>
        <p:blipFill>
          <a:blip r:embed="rId13"/>
          <a:stretch>
            <a:fillRect/>
          </a:stretch>
        </p:blipFill>
        <p:spPr>
          <a:xfrm>
            <a:off x="8003221" y="4885704"/>
            <a:ext cx="3723431" cy="381771"/>
          </a:xfrm>
          <a:prstGeom prst="rect">
            <a:avLst/>
          </a:prstGeom>
        </p:spPr>
      </p:pic>
      <p:pic>
        <p:nvPicPr>
          <p:cNvPr id="2" name="Picture 2" descr="Avanade">
            <a:extLst>
              <a:ext uri="{FF2B5EF4-FFF2-40B4-BE49-F238E27FC236}">
                <a16:creationId xmlns:a16="http://schemas.microsoft.com/office/drawing/2014/main" id="{37BC0F64-3F59-D0A0-048E-4F200CF8EA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57092" y="102660"/>
            <a:ext cx="1748999" cy="6419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08EAFA2-DA86-4B11-BA92-14B838D1316F}"/>
              </a:ext>
            </a:extLst>
          </p:cNvPr>
          <p:cNvPicPr>
            <a:picLocks noChangeAspect="1"/>
          </p:cNvPicPr>
          <p:nvPr/>
        </p:nvPicPr>
        <p:blipFill>
          <a:blip r:embed="rId15"/>
          <a:stretch>
            <a:fillRect/>
          </a:stretch>
        </p:blipFill>
        <p:spPr>
          <a:xfrm>
            <a:off x="910745" y="4936551"/>
            <a:ext cx="2140467" cy="1405994"/>
          </a:xfrm>
          <a:prstGeom prst="rect">
            <a:avLst/>
          </a:prstGeom>
        </p:spPr>
      </p:pic>
      <p:pic>
        <p:nvPicPr>
          <p:cNvPr id="18" name="Picture 17">
            <a:extLst>
              <a:ext uri="{FF2B5EF4-FFF2-40B4-BE49-F238E27FC236}">
                <a16:creationId xmlns:a16="http://schemas.microsoft.com/office/drawing/2014/main" id="{A72FB7AD-750E-834E-454E-258C579F4CE5}"/>
              </a:ext>
            </a:extLst>
          </p:cNvPr>
          <p:cNvPicPr>
            <a:picLocks noChangeAspect="1"/>
          </p:cNvPicPr>
          <p:nvPr/>
        </p:nvPicPr>
        <p:blipFill>
          <a:blip r:embed="rId16"/>
          <a:stretch>
            <a:fillRect/>
          </a:stretch>
        </p:blipFill>
        <p:spPr>
          <a:xfrm>
            <a:off x="1803866" y="5456241"/>
            <a:ext cx="1043888" cy="421169"/>
          </a:xfrm>
          <a:prstGeom prst="rect">
            <a:avLst/>
          </a:prstGeom>
          <a:effectLst>
            <a:outerShdw blurRad="50800" dist="38100" dir="2700000" algn="tl" rotWithShape="0">
              <a:prstClr val="black">
                <a:alpha val="40000"/>
              </a:prstClr>
            </a:outerShdw>
          </a:effectLst>
        </p:spPr>
      </p:pic>
      <p:pic>
        <p:nvPicPr>
          <p:cNvPr id="22" name="Picture 17" descr="A blue and white logo&#10;&#10;Description automatically generated">
            <a:extLst>
              <a:ext uri="{FF2B5EF4-FFF2-40B4-BE49-F238E27FC236}">
                <a16:creationId xmlns:a16="http://schemas.microsoft.com/office/drawing/2014/main" id="{3C2DFCE7-B9F7-EB48-EB42-1D2FD493687F}"/>
              </a:ext>
            </a:extLst>
          </p:cNvPr>
          <p:cNvPicPr>
            <a:picLocks noChangeAspect="1"/>
          </p:cNvPicPr>
          <p:nvPr/>
        </p:nvPicPr>
        <p:blipFill>
          <a:blip r:embed="rId17"/>
          <a:stretch>
            <a:fillRect/>
          </a:stretch>
        </p:blipFill>
        <p:spPr>
          <a:xfrm>
            <a:off x="1797908" y="6011812"/>
            <a:ext cx="1065155" cy="453901"/>
          </a:xfrm>
          <a:prstGeom prst="rect">
            <a:avLst/>
          </a:prstGeom>
          <a:effectLst>
            <a:outerShdw blurRad="50800" dist="38100" dir="2700000" algn="tl" rotWithShape="0">
              <a:prstClr val="black">
                <a:alpha val="40000"/>
              </a:prstClr>
            </a:outerShdw>
          </a:effectLst>
        </p:spPr>
      </p:pic>
      <p:sp>
        <p:nvSpPr>
          <p:cNvPr id="53" name="Isosceles Triangle 52">
            <a:extLst>
              <a:ext uri="{FF2B5EF4-FFF2-40B4-BE49-F238E27FC236}">
                <a16:creationId xmlns:a16="http://schemas.microsoft.com/office/drawing/2014/main" id="{E3F32DBD-67A9-3DB2-7D6B-67BCCCAF7F47}"/>
              </a:ext>
            </a:extLst>
          </p:cNvPr>
          <p:cNvSpPr/>
          <p:nvPr/>
        </p:nvSpPr>
        <p:spPr>
          <a:xfrm rot="10445405">
            <a:off x="928012" y="4443560"/>
            <a:ext cx="240886" cy="14338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pic>
        <p:nvPicPr>
          <p:cNvPr id="17" name="Picture 2" descr="A hooded female traveller's face in profile looking to the right in dark neon colours, with a black background.">
            <a:extLst>
              <a:ext uri="{FF2B5EF4-FFF2-40B4-BE49-F238E27FC236}">
                <a16:creationId xmlns:a16="http://schemas.microsoft.com/office/drawing/2014/main" id="{C6CF58C2-FE7B-B89B-01B0-1A6ECA77AE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203" y="5048635"/>
            <a:ext cx="1544361" cy="15443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609A23-AB31-B5BE-D704-B8B600EB135F}"/>
              </a:ext>
            </a:extLst>
          </p:cNvPr>
          <p:cNvPicPr>
            <a:picLocks noChangeAspect="1"/>
          </p:cNvPicPr>
          <p:nvPr/>
        </p:nvPicPr>
        <p:blipFill>
          <a:blip r:embed="rId15"/>
          <a:stretch>
            <a:fillRect/>
          </a:stretch>
        </p:blipFill>
        <p:spPr>
          <a:xfrm>
            <a:off x="3814736" y="4863992"/>
            <a:ext cx="1097565" cy="1405994"/>
          </a:xfrm>
          <a:prstGeom prst="rect">
            <a:avLst/>
          </a:prstGeom>
        </p:spPr>
      </p:pic>
      <p:pic>
        <p:nvPicPr>
          <p:cNvPr id="26" name="Picture 25">
            <a:extLst>
              <a:ext uri="{FF2B5EF4-FFF2-40B4-BE49-F238E27FC236}">
                <a16:creationId xmlns:a16="http://schemas.microsoft.com/office/drawing/2014/main" id="{3A2D2E09-17FC-A5AD-7FA8-2A7676A9A077}"/>
              </a:ext>
            </a:extLst>
          </p:cNvPr>
          <p:cNvPicPr>
            <a:picLocks noChangeAspect="1"/>
          </p:cNvPicPr>
          <p:nvPr/>
        </p:nvPicPr>
        <p:blipFill>
          <a:blip r:embed="rId19"/>
          <a:stretch>
            <a:fillRect/>
          </a:stretch>
        </p:blipFill>
        <p:spPr>
          <a:xfrm>
            <a:off x="3806218" y="4936551"/>
            <a:ext cx="973745" cy="1534658"/>
          </a:xfrm>
          <a:prstGeom prst="rect">
            <a:avLst/>
          </a:prstGeom>
          <a:ln>
            <a:noFill/>
          </a:ln>
          <a:effectLst>
            <a:softEdge rad="112500"/>
          </a:effectLst>
        </p:spPr>
      </p:pic>
    </p:spTree>
    <p:extLst>
      <p:ext uri="{BB962C8B-B14F-4D97-AF65-F5344CB8AC3E}">
        <p14:creationId xmlns:p14="http://schemas.microsoft.com/office/powerpoint/2010/main" val="409644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1000"/>
                                        <p:tgtEl>
                                          <p:spTgt spid="50"/>
                                        </p:tgtEl>
                                      </p:cBhvr>
                                    </p:animEffect>
                                    <p:anim calcmode="lin" valueType="num">
                                      <p:cBhvr>
                                        <p:cTn id="45" dur="1000" fill="hold"/>
                                        <p:tgtEl>
                                          <p:spTgt spid="50"/>
                                        </p:tgtEl>
                                        <p:attrNameLst>
                                          <p:attrName>ppt_x</p:attrName>
                                        </p:attrNameLst>
                                      </p:cBhvr>
                                      <p:tavLst>
                                        <p:tav tm="0">
                                          <p:val>
                                            <p:strVal val="#ppt_x"/>
                                          </p:val>
                                        </p:tav>
                                        <p:tav tm="100000">
                                          <p:val>
                                            <p:strVal val="#ppt_x"/>
                                          </p:val>
                                        </p:tav>
                                      </p:tavLst>
                                    </p:anim>
                                    <p:anim calcmode="lin" valueType="num">
                                      <p:cBhvr>
                                        <p:cTn id="46" dur="1000" fill="hold"/>
                                        <p:tgtEl>
                                          <p:spTgt spid="5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ppt_x</p:attrName>
                                        </p:attrNameLst>
                                      </p:cBhvr>
                                      <p:tavLst>
                                        <p:tav tm="0">
                                          <p:val>
                                            <p:strVal val="#ppt_x"/>
                                          </p:val>
                                        </p:tav>
                                        <p:tav tm="100000">
                                          <p:val>
                                            <p:strVal val="#ppt_x"/>
                                          </p:val>
                                        </p:tav>
                                      </p:tavLst>
                                    </p:anim>
                                    <p:anim calcmode="lin" valueType="num">
                                      <p:cBhvr>
                                        <p:cTn id="5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anim calcmode="lin" valueType="num">
                                      <p:cBhvr>
                                        <p:cTn id="67" dur="1000" fill="hold"/>
                                        <p:tgtEl>
                                          <p:spTgt spid="54"/>
                                        </p:tgtEl>
                                        <p:attrNameLst>
                                          <p:attrName>ppt_x</p:attrName>
                                        </p:attrNameLst>
                                      </p:cBhvr>
                                      <p:tavLst>
                                        <p:tav tm="0">
                                          <p:val>
                                            <p:strVal val="#ppt_x"/>
                                          </p:val>
                                        </p:tav>
                                        <p:tav tm="100000">
                                          <p:val>
                                            <p:strVal val="#ppt_x"/>
                                          </p:val>
                                        </p:tav>
                                      </p:tavLst>
                                    </p:anim>
                                    <p:anim calcmode="lin" valueType="num">
                                      <p:cBhvr>
                                        <p:cTn id="6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anim calcmode="lin" valueType="num">
                                      <p:cBhvr>
                                        <p:cTn id="74" dur="1000" fill="hold"/>
                                        <p:tgtEl>
                                          <p:spTgt spid="30"/>
                                        </p:tgtEl>
                                        <p:attrNameLst>
                                          <p:attrName>ppt_x</p:attrName>
                                        </p:attrNameLst>
                                      </p:cBhvr>
                                      <p:tavLst>
                                        <p:tav tm="0">
                                          <p:val>
                                            <p:strVal val="#ppt_x"/>
                                          </p:val>
                                        </p:tav>
                                        <p:tav tm="100000">
                                          <p:val>
                                            <p:strVal val="#ppt_x"/>
                                          </p:val>
                                        </p:tav>
                                      </p:tavLst>
                                    </p:anim>
                                    <p:anim calcmode="lin" valueType="num">
                                      <p:cBhvr>
                                        <p:cTn id="75" dur="1000" fill="hold"/>
                                        <p:tgtEl>
                                          <p:spTgt spid="3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1000"/>
                                        <p:tgtEl>
                                          <p:spTgt spid="41"/>
                                        </p:tgtEl>
                                      </p:cBhvr>
                                    </p:animEffect>
                                    <p:anim calcmode="lin" valueType="num">
                                      <p:cBhvr>
                                        <p:cTn id="79" dur="1000" fill="hold"/>
                                        <p:tgtEl>
                                          <p:spTgt spid="41"/>
                                        </p:tgtEl>
                                        <p:attrNameLst>
                                          <p:attrName>ppt_x</p:attrName>
                                        </p:attrNameLst>
                                      </p:cBhvr>
                                      <p:tavLst>
                                        <p:tav tm="0">
                                          <p:val>
                                            <p:strVal val="#ppt_x"/>
                                          </p:val>
                                        </p:tav>
                                        <p:tav tm="100000">
                                          <p:val>
                                            <p:strVal val="#ppt_x"/>
                                          </p:val>
                                        </p:tav>
                                      </p:tavLst>
                                    </p:anim>
                                    <p:anim calcmode="lin" valueType="num">
                                      <p:cBhvr>
                                        <p:cTn id="80" dur="1000" fill="hold"/>
                                        <p:tgtEl>
                                          <p:spTgt spid="4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1000"/>
                                        <p:tgtEl>
                                          <p:spTgt spid="51"/>
                                        </p:tgtEl>
                                      </p:cBhvr>
                                    </p:animEffect>
                                    <p:anim calcmode="lin" valueType="num">
                                      <p:cBhvr>
                                        <p:cTn id="84" dur="1000" fill="hold"/>
                                        <p:tgtEl>
                                          <p:spTgt spid="51"/>
                                        </p:tgtEl>
                                        <p:attrNameLst>
                                          <p:attrName>ppt_x</p:attrName>
                                        </p:attrNameLst>
                                      </p:cBhvr>
                                      <p:tavLst>
                                        <p:tav tm="0">
                                          <p:val>
                                            <p:strVal val="#ppt_x"/>
                                          </p:val>
                                        </p:tav>
                                        <p:tav tm="100000">
                                          <p:val>
                                            <p:strVal val="#ppt_x"/>
                                          </p:val>
                                        </p:tav>
                                      </p:tavLst>
                                    </p:anim>
                                    <p:anim calcmode="lin" valueType="num">
                                      <p:cBhvr>
                                        <p:cTn id="85" dur="1000" fill="hold"/>
                                        <p:tgtEl>
                                          <p:spTgt spid="5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1000"/>
                                        <p:tgtEl>
                                          <p:spTgt spid="52"/>
                                        </p:tgtEl>
                                      </p:cBhvr>
                                    </p:animEffect>
                                    <p:anim calcmode="lin" valueType="num">
                                      <p:cBhvr>
                                        <p:cTn id="89" dur="1000" fill="hold"/>
                                        <p:tgtEl>
                                          <p:spTgt spid="52"/>
                                        </p:tgtEl>
                                        <p:attrNameLst>
                                          <p:attrName>ppt_x</p:attrName>
                                        </p:attrNameLst>
                                      </p:cBhvr>
                                      <p:tavLst>
                                        <p:tav tm="0">
                                          <p:val>
                                            <p:strVal val="#ppt_x"/>
                                          </p:val>
                                        </p:tav>
                                        <p:tav tm="100000">
                                          <p:val>
                                            <p:strVal val="#ppt_x"/>
                                          </p:val>
                                        </p:tav>
                                      </p:tavLst>
                                    </p:anim>
                                    <p:anim calcmode="lin" valueType="num">
                                      <p:cBhvr>
                                        <p:cTn id="9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8" grpId="0" animBg="1"/>
      <p:bldP spid="41" grpId="0"/>
      <p:bldP spid="51" grpId="0" animBg="1"/>
      <p:bldP spid="52" grpId="0" animBg="1"/>
      <p:bldP spid="54"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ight Triangle 36">
            <a:extLst>
              <a:ext uri="{FF2B5EF4-FFF2-40B4-BE49-F238E27FC236}">
                <a16:creationId xmlns:a16="http://schemas.microsoft.com/office/drawing/2014/main" id="{1B6323D5-0557-932D-637C-B075FED6678E}"/>
              </a:ext>
            </a:extLst>
          </p:cNvPr>
          <p:cNvSpPr/>
          <p:nvPr/>
        </p:nvSpPr>
        <p:spPr>
          <a:xfrm rot="10800000">
            <a:off x="5088264" y="-18429"/>
            <a:ext cx="7605028"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37457" y="101409"/>
            <a:ext cx="11016343"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So, what’s going on?</a:t>
            </a:r>
            <a:endParaRPr lang="en-US" sz="3500" dirty="0">
              <a:solidFill>
                <a:schemeClr val="bg1"/>
              </a:solidFill>
              <a:latin typeface="Segoe UI Bold" panose="020B0802040204020203" pitchFamily="34" charset="0"/>
              <a:cs typeface="Segoe UI Bold" panose="020B0802040204020203" pitchFamily="34" charset="0"/>
            </a:endParaRPr>
          </a:p>
        </p:txBody>
      </p:sp>
      <p:sp>
        <p:nvSpPr>
          <p:cNvPr id="4" name="Rectangle: Rounded Corners 3">
            <a:extLst>
              <a:ext uri="{FF2B5EF4-FFF2-40B4-BE49-F238E27FC236}">
                <a16:creationId xmlns:a16="http://schemas.microsoft.com/office/drawing/2014/main" id="{6165DBEB-29B9-DECA-5F81-B67A2F09B6F6}"/>
              </a:ext>
            </a:extLst>
          </p:cNvPr>
          <p:cNvSpPr/>
          <p:nvPr/>
        </p:nvSpPr>
        <p:spPr>
          <a:xfrm>
            <a:off x="1626269" y="4569291"/>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Crazy Change Management train</a:t>
            </a:r>
          </a:p>
        </p:txBody>
      </p:sp>
      <p:sp>
        <p:nvSpPr>
          <p:cNvPr id="5" name="Arrow: Down 4" descr="Arrow pointing at a section of the Loch Ness Roadmap">
            <a:extLst>
              <a:ext uri="{FF2B5EF4-FFF2-40B4-BE49-F238E27FC236}">
                <a16:creationId xmlns:a16="http://schemas.microsoft.com/office/drawing/2014/main" id="{93170121-9480-0789-8025-E6AC5FFB84D7}"/>
              </a:ext>
            </a:extLst>
          </p:cNvPr>
          <p:cNvSpPr/>
          <p:nvPr/>
        </p:nvSpPr>
        <p:spPr>
          <a:xfrm rot="10800000">
            <a:off x="2610989" y="4070305"/>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solidFill>
                <a:schemeClr val="tx1"/>
              </a:solidFill>
              <a:latin typeface="Segoe UI Light" panose="020B0502040204020203" pitchFamily="34" charset="0"/>
              <a:cs typeface="Segoe UI Light" panose="020B0502040204020203" pitchFamily="34" charset="0"/>
            </a:endParaRPr>
          </a:p>
        </p:txBody>
      </p:sp>
      <p:sp>
        <p:nvSpPr>
          <p:cNvPr id="9" name="Oval 8" descr="Roadmap Circle">
            <a:extLst>
              <a:ext uri="{FF2B5EF4-FFF2-40B4-BE49-F238E27FC236}">
                <a16:creationId xmlns:a16="http://schemas.microsoft.com/office/drawing/2014/main" id="{4F4F5B95-611E-D5BF-10C4-A78E302A0C25}"/>
              </a:ext>
            </a:extLst>
          </p:cNvPr>
          <p:cNvSpPr/>
          <p:nvPr/>
        </p:nvSpPr>
        <p:spPr>
          <a:xfrm>
            <a:off x="2498722"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10" name="Oval 9" descr="Roadmap Circle">
            <a:extLst>
              <a:ext uri="{FF2B5EF4-FFF2-40B4-BE49-F238E27FC236}">
                <a16:creationId xmlns:a16="http://schemas.microsoft.com/office/drawing/2014/main" id="{A63486F8-F0B9-009F-2D7D-84420F99B87B}"/>
              </a:ext>
            </a:extLst>
          </p:cNvPr>
          <p:cNvSpPr/>
          <p:nvPr/>
        </p:nvSpPr>
        <p:spPr>
          <a:xfrm>
            <a:off x="4056071"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11" name="Oval 10" descr="Roadmap Circle">
            <a:extLst>
              <a:ext uri="{FF2B5EF4-FFF2-40B4-BE49-F238E27FC236}">
                <a16:creationId xmlns:a16="http://schemas.microsoft.com/office/drawing/2014/main" id="{A8450852-ED53-E333-0299-8F3550809A0F}"/>
              </a:ext>
            </a:extLst>
          </p:cNvPr>
          <p:cNvSpPr/>
          <p:nvPr/>
        </p:nvSpPr>
        <p:spPr>
          <a:xfrm>
            <a:off x="1052334"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12" name="Arrow: Down 11" descr="Arrow pointing at a section of the Loch Ness Roadmap">
            <a:extLst>
              <a:ext uri="{FF2B5EF4-FFF2-40B4-BE49-F238E27FC236}">
                <a16:creationId xmlns:a16="http://schemas.microsoft.com/office/drawing/2014/main" id="{BF40B877-702B-759C-61CF-13A9BE345704}"/>
              </a:ext>
            </a:extLst>
          </p:cNvPr>
          <p:cNvSpPr/>
          <p:nvPr/>
        </p:nvSpPr>
        <p:spPr>
          <a:xfrm>
            <a:off x="1144263" y="2798589"/>
            <a:ext cx="468630" cy="414457"/>
          </a:xfrm>
          <a:prstGeom prst="down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13" name="Rectangle: Rounded Corners 12">
            <a:extLst>
              <a:ext uri="{FF2B5EF4-FFF2-40B4-BE49-F238E27FC236}">
                <a16:creationId xmlns:a16="http://schemas.microsoft.com/office/drawing/2014/main" id="{E5353F48-1116-8B00-41C5-FC860B93AB01}"/>
              </a:ext>
            </a:extLst>
          </p:cNvPr>
          <p:cNvSpPr/>
          <p:nvPr/>
        </p:nvSpPr>
        <p:spPr>
          <a:xfrm>
            <a:off x="965573" y="2045021"/>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The rise and fall of modern architecture</a:t>
            </a:r>
          </a:p>
        </p:txBody>
      </p:sp>
      <p:cxnSp>
        <p:nvCxnSpPr>
          <p:cNvPr id="14" name="Straight Connector 13" descr="Timeline line in pink with dots at the end">
            <a:extLst>
              <a:ext uri="{FF2B5EF4-FFF2-40B4-BE49-F238E27FC236}">
                <a16:creationId xmlns:a16="http://schemas.microsoft.com/office/drawing/2014/main" id="{80252592-8FCE-7A0C-E570-30D6321EE502}"/>
              </a:ext>
            </a:extLst>
          </p:cNvPr>
          <p:cNvCxnSpPr>
            <a:cxnSpLocks/>
          </p:cNvCxnSpPr>
          <p:nvPr/>
        </p:nvCxnSpPr>
        <p:spPr>
          <a:xfrm>
            <a:off x="1852149" y="3705588"/>
            <a:ext cx="452890" cy="0"/>
          </a:xfrm>
          <a:prstGeom prst="line">
            <a:avLst/>
          </a:prstGeom>
          <a:ln w="38100">
            <a:solidFill>
              <a:schemeClr val="accent1"/>
            </a:solidFill>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descr="Timeline line in pink with dots at the end">
            <a:extLst>
              <a:ext uri="{FF2B5EF4-FFF2-40B4-BE49-F238E27FC236}">
                <a16:creationId xmlns:a16="http://schemas.microsoft.com/office/drawing/2014/main" id="{CF953929-4454-17D5-076E-BD0601C3A928}"/>
              </a:ext>
            </a:extLst>
          </p:cNvPr>
          <p:cNvCxnSpPr>
            <a:cxnSpLocks/>
          </p:cNvCxnSpPr>
          <p:nvPr/>
        </p:nvCxnSpPr>
        <p:spPr>
          <a:xfrm>
            <a:off x="3388327" y="3705588"/>
            <a:ext cx="452890" cy="0"/>
          </a:xfrm>
          <a:prstGeom prst="line">
            <a:avLst/>
          </a:prstGeom>
          <a:ln w="38100">
            <a:solidFill>
              <a:schemeClr val="accent1"/>
            </a:solidFill>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Arrow: Down 15" descr="Arrow pointing at a section of the Loch Ness Roadmap">
            <a:extLst>
              <a:ext uri="{FF2B5EF4-FFF2-40B4-BE49-F238E27FC236}">
                <a16:creationId xmlns:a16="http://schemas.microsoft.com/office/drawing/2014/main" id="{2FD06A5D-8EE1-B708-1698-7C898B2D7389}"/>
              </a:ext>
            </a:extLst>
          </p:cNvPr>
          <p:cNvSpPr/>
          <p:nvPr/>
        </p:nvSpPr>
        <p:spPr>
          <a:xfrm>
            <a:off x="4154675" y="2804189"/>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17" name="Rectangle: Rounded Corners 16">
            <a:extLst>
              <a:ext uri="{FF2B5EF4-FFF2-40B4-BE49-F238E27FC236}">
                <a16:creationId xmlns:a16="http://schemas.microsoft.com/office/drawing/2014/main" id="{E80DEBA8-E371-E478-B3E9-2FA9C515B3A0}"/>
              </a:ext>
            </a:extLst>
          </p:cNvPr>
          <p:cNvSpPr/>
          <p:nvPr/>
        </p:nvSpPr>
        <p:spPr>
          <a:xfrm>
            <a:off x="3841217" y="2048164"/>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Highway to data </a:t>
            </a:r>
          </a:p>
          <a:p>
            <a:pPr algn="ctr"/>
            <a:r>
              <a:rPr lang="en-US" sz="1400" b="1" dirty="0">
                <a:solidFill>
                  <a:schemeClr val="bg1"/>
                </a:solidFill>
                <a:latin typeface="Segoe UI Light" panose="020B0502040204020203" pitchFamily="34" charset="0"/>
                <a:cs typeface="Segoe UI Light" panose="020B0502040204020203" pitchFamily="34" charset="0"/>
              </a:rPr>
              <a:t>hell</a:t>
            </a:r>
          </a:p>
        </p:txBody>
      </p:sp>
      <p:cxnSp>
        <p:nvCxnSpPr>
          <p:cNvPr id="18" name="Straight Connector 17" descr="Timeline line in pink with dots at the end">
            <a:extLst>
              <a:ext uri="{FF2B5EF4-FFF2-40B4-BE49-F238E27FC236}">
                <a16:creationId xmlns:a16="http://schemas.microsoft.com/office/drawing/2014/main" id="{AF45A2C6-E5B1-59D8-DFF1-705CC4B6AFC5}"/>
              </a:ext>
            </a:extLst>
          </p:cNvPr>
          <p:cNvCxnSpPr>
            <a:cxnSpLocks/>
          </p:cNvCxnSpPr>
          <p:nvPr/>
        </p:nvCxnSpPr>
        <p:spPr>
          <a:xfrm>
            <a:off x="4961061" y="3705588"/>
            <a:ext cx="452890" cy="0"/>
          </a:xfrm>
          <a:prstGeom prst="line">
            <a:avLst/>
          </a:prstGeom>
          <a:ln w="38100">
            <a:solidFill>
              <a:schemeClr val="accent1"/>
            </a:solidFill>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790737C-BE7A-8577-414E-FBD254181C0D}"/>
              </a:ext>
            </a:extLst>
          </p:cNvPr>
          <p:cNvSpPr/>
          <p:nvPr/>
        </p:nvSpPr>
        <p:spPr>
          <a:xfrm>
            <a:off x="5049049" y="4569291"/>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Rock you like a functionality hurricane</a:t>
            </a:r>
          </a:p>
        </p:txBody>
      </p:sp>
      <p:sp>
        <p:nvSpPr>
          <p:cNvPr id="20" name="Arrow: Down 19" descr="Arrow pointing at a section of the Loch Ness Roadmap">
            <a:extLst>
              <a:ext uri="{FF2B5EF4-FFF2-40B4-BE49-F238E27FC236}">
                <a16:creationId xmlns:a16="http://schemas.microsoft.com/office/drawing/2014/main" id="{A9F777E1-2F77-3725-BF21-2C36ECB6F2F3}"/>
              </a:ext>
            </a:extLst>
          </p:cNvPr>
          <p:cNvSpPr/>
          <p:nvPr/>
        </p:nvSpPr>
        <p:spPr>
          <a:xfrm rot="10800000">
            <a:off x="5743300" y="4070305"/>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solidFill>
                <a:schemeClr val="tx1"/>
              </a:solidFill>
              <a:latin typeface="Segoe UI Light" panose="020B0502040204020203" pitchFamily="34" charset="0"/>
              <a:cs typeface="Segoe UI Light" panose="020B0502040204020203" pitchFamily="34" charset="0"/>
            </a:endParaRPr>
          </a:p>
        </p:txBody>
      </p:sp>
      <p:sp>
        <p:nvSpPr>
          <p:cNvPr id="21" name="Oval 20" descr="Roadmap Circle">
            <a:extLst>
              <a:ext uri="{FF2B5EF4-FFF2-40B4-BE49-F238E27FC236}">
                <a16:creationId xmlns:a16="http://schemas.microsoft.com/office/drawing/2014/main" id="{A58CAAC3-858F-7FAD-5B7A-677666125C54}"/>
              </a:ext>
            </a:extLst>
          </p:cNvPr>
          <p:cNvSpPr/>
          <p:nvPr/>
        </p:nvSpPr>
        <p:spPr>
          <a:xfrm>
            <a:off x="5631033"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22" name="Oval 21" descr="Roadmap Circle">
            <a:extLst>
              <a:ext uri="{FF2B5EF4-FFF2-40B4-BE49-F238E27FC236}">
                <a16:creationId xmlns:a16="http://schemas.microsoft.com/office/drawing/2014/main" id="{D4C7A39D-C51F-AF08-5845-55260ECA7F3F}"/>
              </a:ext>
            </a:extLst>
          </p:cNvPr>
          <p:cNvSpPr/>
          <p:nvPr/>
        </p:nvSpPr>
        <p:spPr>
          <a:xfrm>
            <a:off x="7212397"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cxnSp>
        <p:nvCxnSpPr>
          <p:cNvPr id="23" name="Straight Connector 22" descr="Timeline line in pink with dots at the end">
            <a:extLst>
              <a:ext uri="{FF2B5EF4-FFF2-40B4-BE49-F238E27FC236}">
                <a16:creationId xmlns:a16="http://schemas.microsoft.com/office/drawing/2014/main" id="{3B32876B-EB55-104D-9F0F-B8C229F69C24}"/>
              </a:ext>
            </a:extLst>
          </p:cNvPr>
          <p:cNvCxnSpPr>
            <a:cxnSpLocks/>
          </p:cNvCxnSpPr>
          <p:nvPr/>
        </p:nvCxnSpPr>
        <p:spPr>
          <a:xfrm>
            <a:off x="6544653" y="3705588"/>
            <a:ext cx="452890" cy="0"/>
          </a:xfrm>
          <a:prstGeom prst="line">
            <a:avLst/>
          </a:prstGeom>
          <a:ln w="38100">
            <a:solidFill>
              <a:schemeClr val="bg1"/>
            </a:solidFill>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Arrow: Down 23" descr="Arrow pointing at a section of the Loch Ness Roadmap">
            <a:extLst>
              <a:ext uri="{FF2B5EF4-FFF2-40B4-BE49-F238E27FC236}">
                <a16:creationId xmlns:a16="http://schemas.microsoft.com/office/drawing/2014/main" id="{A5DEE304-1DE9-DA11-2346-100601D169BF}"/>
              </a:ext>
            </a:extLst>
          </p:cNvPr>
          <p:cNvSpPr/>
          <p:nvPr/>
        </p:nvSpPr>
        <p:spPr>
          <a:xfrm>
            <a:off x="7311001" y="2804189"/>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25" name="Rectangle: Rounded Corners 24">
            <a:extLst>
              <a:ext uri="{FF2B5EF4-FFF2-40B4-BE49-F238E27FC236}">
                <a16:creationId xmlns:a16="http://schemas.microsoft.com/office/drawing/2014/main" id="{927D4721-1853-FA7C-79ED-623261172C92}"/>
              </a:ext>
            </a:extLst>
          </p:cNvPr>
          <p:cNvSpPr/>
          <p:nvPr/>
        </p:nvSpPr>
        <p:spPr>
          <a:xfrm>
            <a:off x="6716861" y="2050621"/>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Knocking on the citizen development door</a:t>
            </a:r>
          </a:p>
        </p:txBody>
      </p:sp>
      <p:cxnSp>
        <p:nvCxnSpPr>
          <p:cNvPr id="26" name="Straight Connector 25" descr="Timeline line in pink with dots at the end">
            <a:extLst>
              <a:ext uri="{FF2B5EF4-FFF2-40B4-BE49-F238E27FC236}">
                <a16:creationId xmlns:a16="http://schemas.microsoft.com/office/drawing/2014/main" id="{A21EF168-D900-8508-7E95-FE2A36A0F50D}"/>
              </a:ext>
            </a:extLst>
          </p:cNvPr>
          <p:cNvCxnSpPr>
            <a:cxnSpLocks/>
          </p:cNvCxnSpPr>
          <p:nvPr/>
        </p:nvCxnSpPr>
        <p:spPr>
          <a:xfrm>
            <a:off x="8117387" y="3705588"/>
            <a:ext cx="452890" cy="0"/>
          </a:xfrm>
          <a:prstGeom prst="line">
            <a:avLst/>
          </a:prstGeom>
          <a:ln w="38100">
            <a:solidFill>
              <a:schemeClr val="bg1"/>
            </a:solidFill>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0DCD478-40E7-CD57-02E9-4B365D40FF05}"/>
              </a:ext>
            </a:extLst>
          </p:cNvPr>
          <p:cNvSpPr/>
          <p:nvPr/>
        </p:nvSpPr>
        <p:spPr>
          <a:xfrm>
            <a:off x="8471830" y="4569291"/>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Bring me security to </a:t>
            </a:r>
          </a:p>
          <a:p>
            <a:pPr algn="ctr"/>
            <a:r>
              <a:rPr lang="en-US" sz="1400" b="1" dirty="0">
                <a:solidFill>
                  <a:schemeClr val="bg1"/>
                </a:solidFill>
                <a:latin typeface="Segoe UI Light" panose="020B0502040204020203" pitchFamily="34" charset="0"/>
                <a:cs typeface="Segoe UI Light" panose="020B0502040204020203" pitchFamily="34" charset="0"/>
              </a:rPr>
              <a:t>life</a:t>
            </a:r>
          </a:p>
        </p:txBody>
      </p:sp>
      <p:sp>
        <p:nvSpPr>
          <p:cNvPr id="28" name="Arrow: Down 27" descr="Arrow pointing at a section of the Loch Ness Roadmap">
            <a:extLst>
              <a:ext uri="{FF2B5EF4-FFF2-40B4-BE49-F238E27FC236}">
                <a16:creationId xmlns:a16="http://schemas.microsoft.com/office/drawing/2014/main" id="{ACB1F434-7C40-1F34-F16C-0A6E6916351F}"/>
              </a:ext>
            </a:extLst>
          </p:cNvPr>
          <p:cNvSpPr/>
          <p:nvPr/>
        </p:nvSpPr>
        <p:spPr>
          <a:xfrm rot="10800000">
            <a:off x="8901359" y="4070305"/>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solidFill>
                <a:schemeClr val="tx1"/>
              </a:solidFill>
              <a:latin typeface="Segoe UI Light" panose="020B0502040204020203" pitchFamily="34" charset="0"/>
              <a:cs typeface="Segoe UI Light" panose="020B0502040204020203" pitchFamily="34" charset="0"/>
            </a:endParaRPr>
          </a:p>
        </p:txBody>
      </p:sp>
      <p:sp>
        <p:nvSpPr>
          <p:cNvPr id="29" name="Oval 28" descr="Roadmap Circle">
            <a:extLst>
              <a:ext uri="{FF2B5EF4-FFF2-40B4-BE49-F238E27FC236}">
                <a16:creationId xmlns:a16="http://schemas.microsoft.com/office/drawing/2014/main" id="{4DE61272-E5CC-02CA-283F-A0789B62FAC7}"/>
              </a:ext>
            </a:extLst>
          </p:cNvPr>
          <p:cNvSpPr/>
          <p:nvPr/>
        </p:nvSpPr>
        <p:spPr>
          <a:xfrm>
            <a:off x="8789092"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30" name="Oval 29" descr="Roadmap Circle">
            <a:extLst>
              <a:ext uri="{FF2B5EF4-FFF2-40B4-BE49-F238E27FC236}">
                <a16:creationId xmlns:a16="http://schemas.microsoft.com/office/drawing/2014/main" id="{90D24640-B67C-C6A0-FC96-9AAACCF98AE4}"/>
              </a:ext>
            </a:extLst>
          </p:cNvPr>
          <p:cNvSpPr/>
          <p:nvPr/>
        </p:nvSpPr>
        <p:spPr>
          <a:xfrm>
            <a:off x="10370456" y="3311774"/>
            <a:ext cx="708913" cy="695132"/>
          </a:xfrm>
          <a:prstGeom prst="ellipse">
            <a:avLst/>
          </a:prstGeom>
          <a:solidFill>
            <a:schemeClr val="bg1"/>
          </a:solidFill>
          <a:ln w="57150">
            <a:solidFill>
              <a:srgbClr val="2D82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cxnSp>
        <p:nvCxnSpPr>
          <p:cNvPr id="31" name="Straight Connector 30" descr="Timeline line in pink with dots at the end">
            <a:extLst>
              <a:ext uri="{FF2B5EF4-FFF2-40B4-BE49-F238E27FC236}">
                <a16:creationId xmlns:a16="http://schemas.microsoft.com/office/drawing/2014/main" id="{9DA5C286-4A91-3EA4-E6D6-4A5E5C8441D4}"/>
              </a:ext>
            </a:extLst>
          </p:cNvPr>
          <p:cNvCxnSpPr>
            <a:cxnSpLocks/>
          </p:cNvCxnSpPr>
          <p:nvPr/>
        </p:nvCxnSpPr>
        <p:spPr>
          <a:xfrm>
            <a:off x="9702712" y="3705588"/>
            <a:ext cx="452890" cy="0"/>
          </a:xfrm>
          <a:prstGeom prst="line">
            <a:avLst/>
          </a:prstGeom>
          <a:ln w="38100">
            <a:solidFill>
              <a:schemeClr val="bg1"/>
            </a:solidFill>
            <a:headEnd type="oval" w="lg" len="lg"/>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Arrow: Down 31" descr="Arrow pointing at a section of the Loch Ness Roadmap">
            <a:extLst>
              <a:ext uri="{FF2B5EF4-FFF2-40B4-BE49-F238E27FC236}">
                <a16:creationId xmlns:a16="http://schemas.microsoft.com/office/drawing/2014/main" id="{CB4564D8-3DBA-04D5-6EA2-BCB8E391ED6E}"/>
              </a:ext>
            </a:extLst>
          </p:cNvPr>
          <p:cNvSpPr/>
          <p:nvPr/>
        </p:nvSpPr>
        <p:spPr>
          <a:xfrm>
            <a:off x="10467327" y="2793697"/>
            <a:ext cx="468630" cy="414457"/>
          </a:xfrm>
          <a:prstGeom prst="downArrow">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Segoe UI Light" panose="020B0502040204020203" pitchFamily="34" charset="0"/>
              <a:cs typeface="Segoe UI Light" panose="020B0502040204020203" pitchFamily="34" charset="0"/>
            </a:endParaRPr>
          </a:p>
        </p:txBody>
      </p:sp>
      <p:sp>
        <p:nvSpPr>
          <p:cNvPr id="33" name="Rectangle: Rounded Corners 32">
            <a:extLst>
              <a:ext uri="{FF2B5EF4-FFF2-40B4-BE49-F238E27FC236}">
                <a16:creationId xmlns:a16="http://schemas.microsoft.com/office/drawing/2014/main" id="{EF900F80-B60D-5446-044F-5955AE8EC60C}"/>
              </a:ext>
            </a:extLst>
          </p:cNvPr>
          <p:cNvSpPr/>
          <p:nvPr/>
        </p:nvSpPr>
        <p:spPr>
          <a:xfrm>
            <a:off x="9626743" y="2048164"/>
            <a:ext cx="2054935" cy="643434"/>
          </a:xfrm>
          <a:prstGeom prst="roundRect">
            <a:avLst/>
          </a:prstGeom>
          <a:solidFill>
            <a:srgbClr val="2D82DB"/>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bg1"/>
                </a:solidFill>
                <a:latin typeface="Segoe UI Light" panose="020B0502040204020203" pitchFamily="34" charset="0"/>
                <a:cs typeface="Segoe UI Light" panose="020B0502040204020203" pitchFamily="34" charset="0"/>
              </a:rPr>
              <a:t>Sweet adoption dreams are made of these</a:t>
            </a:r>
          </a:p>
        </p:txBody>
      </p:sp>
      <p:pic>
        <p:nvPicPr>
          <p:cNvPr id="34" name="Graphic 33" descr="Cauldron with solid fill">
            <a:extLst>
              <a:ext uri="{FF2B5EF4-FFF2-40B4-BE49-F238E27FC236}">
                <a16:creationId xmlns:a16="http://schemas.microsoft.com/office/drawing/2014/main" id="{6CC67C88-AF99-44BD-262B-9E7B81442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78444" y="3391554"/>
            <a:ext cx="464166" cy="464166"/>
          </a:xfrm>
          <a:prstGeom prst="rect">
            <a:avLst/>
          </a:prstGeom>
        </p:spPr>
      </p:pic>
      <p:pic>
        <p:nvPicPr>
          <p:cNvPr id="35" name="Graphic 34" descr="Blueprint with solid fill">
            <a:extLst>
              <a:ext uri="{FF2B5EF4-FFF2-40B4-BE49-F238E27FC236}">
                <a16:creationId xmlns:a16="http://schemas.microsoft.com/office/drawing/2014/main" id="{1DBE9492-8719-E541-8744-0651093665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09683" y="3411356"/>
            <a:ext cx="478734" cy="478734"/>
          </a:xfrm>
          <a:prstGeom prst="rect">
            <a:avLst/>
          </a:prstGeom>
        </p:spPr>
      </p:pic>
      <p:pic>
        <p:nvPicPr>
          <p:cNvPr id="36" name="Graphic 35" descr="Hero Male with solid fill">
            <a:extLst>
              <a:ext uri="{FF2B5EF4-FFF2-40B4-BE49-F238E27FC236}">
                <a16:creationId xmlns:a16="http://schemas.microsoft.com/office/drawing/2014/main" id="{82C4D2AB-176B-EF66-EB58-7B5752E6D0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327773" y="3436808"/>
            <a:ext cx="468630" cy="468630"/>
          </a:xfrm>
          <a:prstGeom prst="rect">
            <a:avLst/>
          </a:prstGeom>
        </p:spPr>
      </p:pic>
      <p:pic>
        <p:nvPicPr>
          <p:cNvPr id="38" name="Graphic 37" descr="Ui Ux with solid fill">
            <a:extLst>
              <a:ext uri="{FF2B5EF4-FFF2-40B4-BE49-F238E27FC236}">
                <a16:creationId xmlns:a16="http://schemas.microsoft.com/office/drawing/2014/main" id="{DE56D2B4-3DE0-0A3A-BFA1-8F4F3ECDB0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72236" y="3437277"/>
            <a:ext cx="457235" cy="457235"/>
          </a:xfrm>
          <a:prstGeom prst="rect">
            <a:avLst/>
          </a:prstGeom>
        </p:spPr>
      </p:pic>
      <p:pic>
        <p:nvPicPr>
          <p:cNvPr id="39" name="Graphic 38" descr="Questions with solid fill">
            <a:extLst>
              <a:ext uri="{FF2B5EF4-FFF2-40B4-BE49-F238E27FC236}">
                <a16:creationId xmlns:a16="http://schemas.microsoft.com/office/drawing/2014/main" id="{C734748C-DC77-C7E5-32ED-713E510572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487172" y="3414610"/>
            <a:ext cx="475480" cy="475480"/>
          </a:xfrm>
          <a:prstGeom prst="rect">
            <a:avLst/>
          </a:prstGeom>
        </p:spPr>
      </p:pic>
      <p:pic>
        <p:nvPicPr>
          <p:cNvPr id="40" name="Graphic 39" descr="Business Growth with solid fill">
            <a:extLst>
              <a:ext uri="{FF2B5EF4-FFF2-40B4-BE49-F238E27FC236}">
                <a16:creationId xmlns:a16="http://schemas.microsoft.com/office/drawing/2014/main" id="{31CECEC3-33BC-EE85-4735-20C8E6A01F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73494" y="3437277"/>
            <a:ext cx="475453" cy="475453"/>
          </a:xfrm>
          <a:prstGeom prst="rect">
            <a:avLst/>
          </a:prstGeom>
        </p:spPr>
      </p:pic>
      <p:pic>
        <p:nvPicPr>
          <p:cNvPr id="6" name="Graphic 5" descr="Outer Space Landscape with solid fill">
            <a:extLst>
              <a:ext uri="{FF2B5EF4-FFF2-40B4-BE49-F238E27FC236}">
                <a16:creationId xmlns:a16="http://schemas.microsoft.com/office/drawing/2014/main" id="{F886B667-5E5B-E3B0-4CEF-D096586A66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901359" y="3421460"/>
            <a:ext cx="468630" cy="468630"/>
          </a:xfrm>
          <a:prstGeom prst="rect">
            <a:avLst/>
          </a:prstGeom>
        </p:spPr>
      </p:pic>
    </p:spTree>
    <p:extLst>
      <p:ext uri="{BB962C8B-B14F-4D97-AF65-F5344CB8AC3E}">
        <p14:creationId xmlns:p14="http://schemas.microsoft.com/office/powerpoint/2010/main" val="352356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1000"/>
                                        <p:tgtEl>
                                          <p:spTgt spid="34"/>
                                        </p:tgtEl>
                                      </p:cBhvr>
                                    </p:animEffect>
                                    <p:anim calcmode="lin" valueType="num">
                                      <p:cBhvr>
                                        <p:cTn id="72" dur="1000" fill="hold"/>
                                        <p:tgtEl>
                                          <p:spTgt spid="34"/>
                                        </p:tgtEl>
                                        <p:attrNameLst>
                                          <p:attrName>ppt_x</p:attrName>
                                        </p:attrNameLst>
                                      </p:cBhvr>
                                      <p:tavLst>
                                        <p:tav tm="0">
                                          <p:val>
                                            <p:strVal val="#ppt_x"/>
                                          </p:val>
                                        </p:tav>
                                        <p:tav tm="100000">
                                          <p:val>
                                            <p:strVal val="#ppt_x"/>
                                          </p:val>
                                        </p:tav>
                                      </p:tavLst>
                                    </p:anim>
                                    <p:anim calcmode="lin" valueType="num">
                                      <p:cBhvr>
                                        <p:cTn id="73" dur="1000" fill="hold"/>
                                        <p:tgtEl>
                                          <p:spTgt spid="3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anim calcmode="lin" valueType="num">
                                      <p:cBhvr>
                                        <p:cTn id="84" dur="1000" fill="hold"/>
                                        <p:tgtEl>
                                          <p:spTgt spid="18"/>
                                        </p:tgtEl>
                                        <p:attrNameLst>
                                          <p:attrName>ppt_x</p:attrName>
                                        </p:attrNameLst>
                                      </p:cBhvr>
                                      <p:tavLst>
                                        <p:tav tm="0">
                                          <p:val>
                                            <p:strVal val="#ppt_x"/>
                                          </p:val>
                                        </p:tav>
                                        <p:tav tm="100000">
                                          <p:val>
                                            <p:strVal val="#ppt_x"/>
                                          </p:val>
                                        </p:tav>
                                      </p:tavLst>
                                    </p:anim>
                                    <p:anim calcmode="lin" valueType="num">
                                      <p:cBhvr>
                                        <p:cTn id="85" dur="10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1000"/>
                                        <p:tgtEl>
                                          <p:spTgt spid="21"/>
                                        </p:tgtEl>
                                      </p:cBhvr>
                                    </p:animEffect>
                                    <p:anim calcmode="lin" valueType="num">
                                      <p:cBhvr>
                                        <p:cTn id="94" dur="1000" fill="hold"/>
                                        <p:tgtEl>
                                          <p:spTgt spid="21"/>
                                        </p:tgtEl>
                                        <p:attrNameLst>
                                          <p:attrName>ppt_x</p:attrName>
                                        </p:attrNameLst>
                                      </p:cBhvr>
                                      <p:tavLst>
                                        <p:tav tm="0">
                                          <p:val>
                                            <p:strVal val="#ppt_x"/>
                                          </p:val>
                                        </p:tav>
                                        <p:tav tm="100000">
                                          <p:val>
                                            <p:strVal val="#ppt_x"/>
                                          </p:val>
                                        </p:tav>
                                      </p:tavLst>
                                    </p:anim>
                                    <p:anim calcmode="lin" valueType="num">
                                      <p:cBhvr>
                                        <p:cTn id="95" dur="1000" fill="hold"/>
                                        <p:tgtEl>
                                          <p:spTgt spid="2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1000"/>
                                        <p:tgtEl>
                                          <p:spTgt spid="40"/>
                                        </p:tgtEl>
                                      </p:cBhvr>
                                    </p:animEffect>
                                    <p:anim calcmode="lin" valueType="num">
                                      <p:cBhvr>
                                        <p:cTn id="99" dur="1000" fill="hold"/>
                                        <p:tgtEl>
                                          <p:spTgt spid="40"/>
                                        </p:tgtEl>
                                        <p:attrNameLst>
                                          <p:attrName>ppt_x</p:attrName>
                                        </p:attrNameLst>
                                      </p:cBhvr>
                                      <p:tavLst>
                                        <p:tav tm="0">
                                          <p:val>
                                            <p:strVal val="#ppt_x"/>
                                          </p:val>
                                        </p:tav>
                                        <p:tav tm="100000">
                                          <p:val>
                                            <p:strVal val="#ppt_x"/>
                                          </p:val>
                                        </p:tav>
                                      </p:tavLst>
                                    </p:anim>
                                    <p:anim calcmode="lin" valueType="num">
                                      <p:cBhvr>
                                        <p:cTn id="100" dur="1000" fill="hold"/>
                                        <p:tgtEl>
                                          <p:spTgt spid="40"/>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anim calcmode="lin" valueType="num">
                                      <p:cBhvr>
                                        <p:cTn id="104" dur="1000" fill="hold"/>
                                        <p:tgtEl>
                                          <p:spTgt spid="19"/>
                                        </p:tgtEl>
                                        <p:attrNameLst>
                                          <p:attrName>ppt_x</p:attrName>
                                        </p:attrNameLst>
                                      </p:cBhvr>
                                      <p:tavLst>
                                        <p:tav tm="0">
                                          <p:val>
                                            <p:strVal val="#ppt_x"/>
                                          </p:val>
                                        </p:tav>
                                        <p:tav tm="100000">
                                          <p:val>
                                            <p:strVal val="#ppt_x"/>
                                          </p:val>
                                        </p:tav>
                                      </p:tavLst>
                                    </p:anim>
                                    <p:anim calcmode="lin" valueType="num">
                                      <p:cBhvr>
                                        <p:cTn id="10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0"/>
                                        <p:tgtEl>
                                          <p:spTgt spid="23"/>
                                        </p:tgtEl>
                                      </p:cBhvr>
                                    </p:animEffect>
                                    <p:anim calcmode="lin" valueType="num">
                                      <p:cBhvr>
                                        <p:cTn id="116" dur="1000" fill="hold"/>
                                        <p:tgtEl>
                                          <p:spTgt spid="23"/>
                                        </p:tgtEl>
                                        <p:attrNameLst>
                                          <p:attrName>ppt_x</p:attrName>
                                        </p:attrNameLst>
                                      </p:cBhvr>
                                      <p:tavLst>
                                        <p:tav tm="0">
                                          <p:val>
                                            <p:strVal val="#ppt_x"/>
                                          </p:val>
                                        </p:tav>
                                        <p:tav tm="100000">
                                          <p:val>
                                            <p:strVal val="#ppt_x"/>
                                          </p:val>
                                        </p:tav>
                                      </p:tavLst>
                                    </p:anim>
                                    <p:anim calcmode="lin" valueType="num">
                                      <p:cBhvr>
                                        <p:cTn id="117" dur="1000" fill="hold"/>
                                        <p:tgtEl>
                                          <p:spTgt spid="23"/>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1000"/>
                                        <p:tgtEl>
                                          <p:spTgt spid="36"/>
                                        </p:tgtEl>
                                      </p:cBhvr>
                                    </p:animEffect>
                                    <p:anim calcmode="lin" valueType="num">
                                      <p:cBhvr>
                                        <p:cTn id="126" dur="1000" fill="hold"/>
                                        <p:tgtEl>
                                          <p:spTgt spid="36"/>
                                        </p:tgtEl>
                                        <p:attrNameLst>
                                          <p:attrName>ppt_x</p:attrName>
                                        </p:attrNameLst>
                                      </p:cBhvr>
                                      <p:tavLst>
                                        <p:tav tm="0">
                                          <p:val>
                                            <p:strVal val="#ppt_x"/>
                                          </p:val>
                                        </p:tav>
                                        <p:tav tm="100000">
                                          <p:val>
                                            <p:strVal val="#ppt_x"/>
                                          </p:val>
                                        </p:tav>
                                      </p:tavLst>
                                    </p:anim>
                                    <p:anim calcmode="lin" valueType="num">
                                      <p:cBhvr>
                                        <p:cTn id="127" dur="1000" fill="hold"/>
                                        <p:tgtEl>
                                          <p:spTgt spid="3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1000"/>
                                        <p:tgtEl>
                                          <p:spTgt spid="25"/>
                                        </p:tgtEl>
                                      </p:cBhvr>
                                    </p:animEffect>
                                    <p:anim calcmode="lin" valueType="num">
                                      <p:cBhvr>
                                        <p:cTn id="131" dur="1000" fill="hold"/>
                                        <p:tgtEl>
                                          <p:spTgt spid="25"/>
                                        </p:tgtEl>
                                        <p:attrNameLst>
                                          <p:attrName>ppt_x</p:attrName>
                                        </p:attrNameLst>
                                      </p:cBhvr>
                                      <p:tavLst>
                                        <p:tav tm="0">
                                          <p:val>
                                            <p:strVal val="#ppt_x"/>
                                          </p:val>
                                        </p:tav>
                                        <p:tav tm="100000">
                                          <p:val>
                                            <p:strVal val="#ppt_x"/>
                                          </p:val>
                                        </p:tav>
                                      </p:tavLst>
                                    </p:anim>
                                    <p:anim calcmode="lin" valueType="num">
                                      <p:cBhvr>
                                        <p:cTn id="13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fade">
                                      <p:cBhvr>
                                        <p:cTn id="137" dur="1000"/>
                                        <p:tgtEl>
                                          <p:spTgt spid="26"/>
                                        </p:tgtEl>
                                      </p:cBhvr>
                                    </p:animEffect>
                                    <p:anim calcmode="lin" valueType="num">
                                      <p:cBhvr>
                                        <p:cTn id="138" dur="1000" fill="hold"/>
                                        <p:tgtEl>
                                          <p:spTgt spid="26"/>
                                        </p:tgtEl>
                                        <p:attrNameLst>
                                          <p:attrName>ppt_x</p:attrName>
                                        </p:attrNameLst>
                                      </p:cBhvr>
                                      <p:tavLst>
                                        <p:tav tm="0">
                                          <p:val>
                                            <p:strVal val="#ppt_x"/>
                                          </p:val>
                                        </p:tav>
                                        <p:tav tm="100000">
                                          <p:val>
                                            <p:strVal val="#ppt_x"/>
                                          </p:val>
                                        </p:tav>
                                      </p:tavLst>
                                    </p:anim>
                                    <p:anim calcmode="lin" valueType="num">
                                      <p:cBhvr>
                                        <p:cTn id="139" dur="1000" fill="hold"/>
                                        <p:tgtEl>
                                          <p:spTgt spid="26"/>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1000"/>
                                        <p:tgtEl>
                                          <p:spTgt spid="28"/>
                                        </p:tgtEl>
                                      </p:cBhvr>
                                    </p:animEffect>
                                    <p:anim calcmode="lin" valueType="num">
                                      <p:cBhvr>
                                        <p:cTn id="143" dur="1000" fill="hold"/>
                                        <p:tgtEl>
                                          <p:spTgt spid="28"/>
                                        </p:tgtEl>
                                        <p:attrNameLst>
                                          <p:attrName>ppt_x</p:attrName>
                                        </p:attrNameLst>
                                      </p:cBhvr>
                                      <p:tavLst>
                                        <p:tav tm="0">
                                          <p:val>
                                            <p:strVal val="#ppt_x"/>
                                          </p:val>
                                        </p:tav>
                                        <p:tav tm="100000">
                                          <p:val>
                                            <p:strVal val="#ppt_x"/>
                                          </p:val>
                                        </p:tav>
                                      </p:tavLst>
                                    </p:anim>
                                    <p:anim calcmode="lin" valueType="num">
                                      <p:cBhvr>
                                        <p:cTn id="144" dur="1000" fill="hold"/>
                                        <p:tgtEl>
                                          <p:spTgt spid="28"/>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9"/>
                                        </p:tgtEl>
                                        <p:attrNameLst>
                                          <p:attrName>style.visibility</p:attrName>
                                        </p:attrNameLst>
                                      </p:cBhvr>
                                      <p:to>
                                        <p:strVal val="visible"/>
                                      </p:to>
                                    </p:set>
                                    <p:animEffect transition="in" filter="fade">
                                      <p:cBhvr>
                                        <p:cTn id="147" dur="1000"/>
                                        <p:tgtEl>
                                          <p:spTgt spid="29"/>
                                        </p:tgtEl>
                                      </p:cBhvr>
                                    </p:animEffect>
                                    <p:anim calcmode="lin" valueType="num">
                                      <p:cBhvr>
                                        <p:cTn id="148" dur="1000" fill="hold"/>
                                        <p:tgtEl>
                                          <p:spTgt spid="29"/>
                                        </p:tgtEl>
                                        <p:attrNameLst>
                                          <p:attrName>ppt_x</p:attrName>
                                        </p:attrNameLst>
                                      </p:cBhvr>
                                      <p:tavLst>
                                        <p:tav tm="0">
                                          <p:val>
                                            <p:strVal val="#ppt_x"/>
                                          </p:val>
                                        </p:tav>
                                        <p:tav tm="100000">
                                          <p:val>
                                            <p:strVal val="#ppt_x"/>
                                          </p:val>
                                        </p:tav>
                                      </p:tavLst>
                                    </p:anim>
                                    <p:anim calcmode="lin" valueType="num">
                                      <p:cBhvr>
                                        <p:cTn id="149" dur="1000" fill="hold"/>
                                        <p:tgtEl>
                                          <p:spTgt spid="29"/>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fade">
                                      <p:cBhvr>
                                        <p:cTn id="152" dur="1000"/>
                                        <p:tgtEl>
                                          <p:spTgt spid="6"/>
                                        </p:tgtEl>
                                      </p:cBhvr>
                                    </p:animEffect>
                                    <p:anim calcmode="lin" valueType="num">
                                      <p:cBhvr>
                                        <p:cTn id="153" dur="1000" fill="hold"/>
                                        <p:tgtEl>
                                          <p:spTgt spid="6"/>
                                        </p:tgtEl>
                                        <p:attrNameLst>
                                          <p:attrName>ppt_x</p:attrName>
                                        </p:attrNameLst>
                                      </p:cBhvr>
                                      <p:tavLst>
                                        <p:tav tm="0">
                                          <p:val>
                                            <p:strVal val="#ppt_x"/>
                                          </p:val>
                                        </p:tav>
                                        <p:tav tm="100000">
                                          <p:val>
                                            <p:strVal val="#ppt_x"/>
                                          </p:val>
                                        </p:tav>
                                      </p:tavLst>
                                    </p:anim>
                                    <p:anim calcmode="lin" valueType="num">
                                      <p:cBhvr>
                                        <p:cTn id="154" dur="1000" fill="hold"/>
                                        <p:tgtEl>
                                          <p:spTgt spid="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fade">
                                      <p:cBhvr>
                                        <p:cTn id="157" dur="1000"/>
                                        <p:tgtEl>
                                          <p:spTgt spid="27"/>
                                        </p:tgtEl>
                                      </p:cBhvr>
                                    </p:animEffect>
                                    <p:anim calcmode="lin" valueType="num">
                                      <p:cBhvr>
                                        <p:cTn id="158" dur="1000" fill="hold"/>
                                        <p:tgtEl>
                                          <p:spTgt spid="27"/>
                                        </p:tgtEl>
                                        <p:attrNameLst>
                                          <p:attrName>ppt_x</p:attrName>
                                        </p:attrNameLst>
                                      </p:cBhvr>
                                      <p:tavLst>
                                        <p:tav tm="0">
                                          <p:val>
                                            <p:strVal val="#ppt_x"/>
                                          </p:val>
                                        </p:tav>
                                        <p:tav tm="100000">
                                          <p:val>
                                            <p:strVal val="#ppt_x"/>
                                          </p:val>
                                        </p:tav>
                                      </p:tavLst>
                                    </p:anim>
                                    <p:anim calcmode="lin" valueType="num">
                                      <p:cBhvr>
                                        <p:cTn id="1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30"/>
                                        </p:tgtEl>
                                        <p:attrNameLst>
                                          <p:attrName>style.visibility</p:attrName>
                                        </p:attrNameLst>
                                      </p:cBhvr>
                                      <p:to>
                                        <p:strVal val="visible"/>
                                      </p:to>
                                    </p:set>
                                    <p:animEffect transition="in" filter="fade">
                                      <p:cBhvr>
                                        <p:cTn id="164" dur="1000"/>
                                        <p:tgtEl>
                                          <p:spTgt spid="30"/>
                                        </p:tgtEl>
                                      </p:cBhvr>
                                    </p:animEffect>
                                    <p:anim calcmode="lin" valueType="num">
                                      <p:cBhvr>
                                        <p:cTn id="165" dur="1000" fill="hold"/>
                                        <p:tgtEl>
                                          <p:spTgt spid="30"/>
                                        </p:tgtEl>
                                        <p:attrNameLst>
                                          <p:attrName>ppt_x</p:attrName>
                                        </p:attrNameLst>
                                      </p:cBhvr>
                                      <p:tavLst>
                                        <p:tav tm="0">
                                          <p:val>
                                            <p:strVal val="#ppt_x"/>
                                          </p:val>
                                        </p:tav>
                                        <p:tav tm="100000">
                                          <p:val>
                                            <p:strVal val="#ppt_x"/>
                                          </p:val>
                                        </p:tav>
                                      </p:tavLst>
                                    </p:anim>
                                    <p:anim calcmode="lin" valueType="num">
                                      <p:cBhvr>
                                        <p:cTn id="166" dur="1000" fill="hold"/>
                                        <p:tgtEl>
                                          <p:spTgt spid="30"/>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1000"/>
                                        <p:tgtEl>
                                          <p:spTgt spid="31"/>
                                        </p:tgtEl>
                                      </p:cBhvr>
                                    </p:animEffect>
                                    <p:anim calcmode="lin" valueType="num">
                                      <p:cBhvr>
                                        <p:cTn id="170" dur="1000" fill="hold"/>
                                        <p:tgtEl>
                                          <p:spTgt spid="31"/>
                                        </p:tgtEl>
                                        <p:attrNameLst>
                                          <p:attrName>ppt_x</p:attrName>
                                        </p:attrNameLst>
                                      </p:cBhvr>
                                      <p:tavLst>
                                        <p:tav tm="0">
                                          <p:val>
                                            <p:strVal val="#ppt_x"/>
                                          </p:val>
                                        </p:tav>
                                        <p:tav tm="100000">
                                          <p:val>
                                            <p:strVal val="#ppt_x"/>
                                          </p:val>
                                        </p:tav>
                                      </p:tavLst>
                                    </p:anim>
                                    <p:anim calcmode="lin" valueType="num">
                                      <p:cBhvr>
                                        <p:cTn id="171" dur="1000" fill="hold"/>
                                        <p:tgtEl>
                                          <p:spTgt spid="31"/>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fade">
                                      <p:cBhvr>
                                        <p:cTn id="174" dur="1000"/>
                                        <p:tgtEl>
                                          <p:spTgt spid="32"/>
                                        </p:tgtEl>
                                      </p:cBhvr>
                                    </p:animEffect>
                                    <p:anim calcmode="lin" valueType="num">
                                      <p:cBhvr>
                                        <p:cTn id="175" dur="1000" fill="hold"/>
                                        <p:tgtEl>
                                          <p:spTgt spid="32"/>
                                        </p:tgtEl>
                                        <p:attrNameLst>
                                          <p:attrName>ppt_x</p:attrName>
                                        </p:attrNameLst>
                                      </p:cBhvr>
                                      <p:tavLst>
                                        <p:tav tm="0">
                                          <p:val>
                                            <p:strVal val="#ppt_x"/>
                                          </p:val>
                                        </p:tav>
                                        <p:tav tm="100000">
                                          <p:val>
                                            <p:strVal val="#ppt_x"/>
                                          </p:val>
                                        </p:tav>
                                      </p:tavLst>
                                    </p:anim>
                                    <p:anim calcmode="lin" valueType="num">
                                      <p:cBhvr>
                                        <p:cTn id="176" dur="1000" fill="hold"/>
                                        <p:tgtEl>
                                          <p:spTgt spid="32"/>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3"/>
                                        </p:tgtEl>
                                        <p:attrNameLst>
                                          <p:attrName>style.visibility</p:attrName>
                                        </p:attrNameLst>
                                      </p:cBhvr>
                                      <p:to>
                                        <p:strVal val="visible"/>
                                      </p:to>
                                    </p:set>
                                    <p:animEffect transition="in" filter="fade">
                                      <p:cBhvr>
                                        <p:cTn id="179" dur="1000"/>
                                        <p:tgtEl>
                                          <p:spTgt spid="33"/>
                                        </p:tgtEl>
                                      </p:cBhvr>
                                    </p:animEffect>
                                    <p:anim calcmode="lin" valueType="num">
                                      <p:cBhvr>
                                        <p:cTn id="180" dur="1000" fill="hold"/>
                                        <p:tgtEl>
                                          <p:spTgt spid="33"/>
                                        </p:tgtEl>
                                        <p:attrNameLst>
                                          <p:attrName>ppt_x</p:attrName>
                                        </p:attrNameLst>
                                      </p:cBhvr>
                                      <p:tavLst>
                                        <p:tav tm="0">
                                          <p:val>
                                            <p:strVal val="#ppt_x"/>
                                          </p:val>
                                        </p:tav>
                                        <p:tav tm="100000">
                                          <p:val>
                                            <p:strVal val="#ppt_x"/>
                                          </p:val>
                                        </p:tav>
                                      </p:tavLst>
                                    </p:anim>
                                    <p:anim calcmode="lin" valueType="num">
                                      <p:cBhvr>
                                        <p:cTn id="181" dur="1000" fill="hold"/>
                                        <p:tgtEl>
                                          <p:spTgt spid="33"/>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39"/>
                                        </p:tgtEl>
                                        <p:attrNameLst>
                                          <p:attrName>style.visibility</p:attrName>
                                        </p:attrNameLst>
                                      </p:cBhvr>
                                      <p:to>
                                        <p:strVal val="visible"/>
                                      </p:to>
                                    </p:set>
                                    <p:animEffect transition="in" filter="fade">
                                      <p:cBhvr>
                                        <p:cTn id="184" dur="1000"/>
                                        <p:tgtEl>
                                          <p:spTgt spid="39"/>
                                        </p:tgtEl>
                                      </p:cBhvr>
                                    </p:animEffect>
                                    <p:anim calcmode="lin" valueType="num">
                                      <p:cBhvr>
                                        <p:cTn id="185" dur="1000" fill="hold"/>
                                        <p:tgtEl>
                                          <p:spTgt spid="39"/>
                                        </p:tgtEl>
                                        <p:attrNameLst>
                                          <p:attrName>ppt_x</p:attrName>
                                        </p:attrNameLst>
                                      </p:cBhvr>
                                      <p:tavLst>
                                        <p:tav tm="0">
                                          <p:val>
                                            <p:strVal val="#ppt_x"/>
                                          </p:val>
                                        </p:tav>
                                        <p:tav tm="100000">
                                          <p:val>
                                            <p:strVal val="#ppt_x"/>
                                          </p:val>
                                        </p:tav>
                                      </p:tavLst>
                                    </p:anim>
                                    <p:anim calcmode="lin" valueType="num">
                                      <p:cBhvr>
                                        <p:cTn id="18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6" grpId="0" animBg="1"/>
      <p:bldP spid="17" grpId="0" animBg="1"/>
      <p:bldP spid="19" grpId="0" animBg="1"/>
      <p:bldP spid="20" grpId="0" animBg="1"/>
      <p:bldP spid="21" grpId="0" animBg="1"/>
      <p:bldP spid="22" grpId="0" animBg="1"/>
      <p:bldP spid="24" grpId="0" animBg="1"/>
      <p:bldP spid="25" grpId="0" animBg="1"/>
      <p:bldP spid="27" grpId="0" animBg="1"/>
      <p:bldP spid="28" grpId="0" animBg="1"/>
      <p:bldP spid="29" grpId="0" animBg="1"/>
      <p:bldP spid="30"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Right Triangle 95">
            <a:extLst>
              <a:ext uri="{FF2B5EF4-FFF2-40B4-BE49-F238E27FC236}">
                <a16:creationId xmlns:a16="http://schemas.microsoft.com/office/drawing/2014/main" id="{510402FA-3C11-8B99-FBD1-9D85397BF55F}"/>
              </a:ext>
            </a:extLst>
          </p:cNvPr>
          <p:cNvSpPr/>
          <p:nvPr/>
        </p:nvSpPr>
        <p:spPr>
          <a:xfrm rot="10800000">
            <a:off x="5530798" y="-141514"/>
            <a:ext cx="7288626" cy="791735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6B2FB392-01E3-3CC2-5F78-057EE9B34100}"/>
              </a:ext>
            </a:extLst>
          </p:cNvPr>
          <p:cNvSpPr/>
          <p:nvPr/>
        </p:nvSpPr>
        <p:spPr>
          <a:xfrm>
            <a:off x="1628014" y="1915390"/>
            <a:ext cx="8935971" cy="4592576"/>
          </a:xfrm>
          <a:prstGeom prst="ellipse">
            <a:avLst/>
          </a:prstGeom>
          <a:noFill/>
          <a:ln w="571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egoe UI Light" panose="020B0502040204020203" pitchFamily="34" charset="0"/>
              <a:cs typeface="Segoe UI Light" panose="020B0502040204020203" pitchFamily="34" charset="0"/>
            </a:endParaRPr>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283029" y="101409"/>
            <a:ext cx="1107077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Brief history of computing</a:t>
            </a:r>
            <a:endParaRPr lang="en-US" sz="3500" dirty="0">
              <a:solidFill>
                <a:srgbClr val="FF0000"/>
              </a:solidFill>
              <a:latin typeface="Segoe UI Bold" panose="020B0802040204020203" pitchFamily="34" charset="0"/>
              <a:cs typeface="Segoe UI Bold" panose="020B0802040204020203" pitchFamily="34" charset="0"/>
            </a:endParaRPr>
          </a:p>
        </p:txBody>
      </p:sp>
      <p:grpSp>
        <p:nvGrpSpPr>
          <p:cNvPr id="2" name="Group 1">
            <a:extLst>
              <a:ext uri="{FF2B5EF4-FFF2-40B4-BE49-F238E27FC236}">
                <a16:creationId xmlns:a16="http://schemas.microsoft.com/office/drawing/2014/main" id="{0497C78F-DCC8-8198-0244-89321D25068A}"/>
              </a:ext>
            </a:extLst>
          </p:cNvPr>
          <p:cNvGrpSpPr/>
          <p:nvPr/>
        </p:nvGrpSpPr>
        <p:grpSpPr>
          <a:xfrm>
            <a:off x="580554" y="5261674"/>
            <a:ext cx="3395415" cy="778766"/>
            <a:chOff x="3435807" y="2085834"/>
            <a:chExt cx="4186915" cy="1123055"/>
          </a:xfrm>
          <a:solidFill>
            <a:srgbClr val="2D82DB"/>
          </a:solidFill>
        </p:grpSpPr>
        <p:sp>
          <p:nvSpPr>
            <p:cNvPr id="3" name="Rectangle: Rounded Corners 2">
              <a:extLst>
                <a:ext uri="{FF2B5EF4-FFF2-40B4-BE49-F238E27FC236}">
                  <a16:creationId xmlns:a16="http://schemas.microsoft.com/office/drawing/2014/main" id="{20C37F00-38D7-83FD-CA11-B74946159596}"/>
                </a:ext>
              </a:extLst>
            </p:cNvPr>
            <p:cNvSpPr/>
            <p:nvPr/>
          </p:nvSpPr>
          <p:spPr>
            <a:xfrm>
              <a:off x="3435807" y="2085834"/>
              <a:ext cx="4186915" cy="1123055"/>
            </a:xfrm>
            <a:prstGeom prst="roundRect">
              <a:avLst/>
            </a:prstGeom>
            <a:grpFill/>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8" name="Rectangle: Rounded Corners 4">
              <a:extLst>
                <a:ext uri="{FF2B5EF4-FFF2-40B4-BE49-F238E27FC236}">
                  <a16:creationId xmlns:a16="http://schemas.microsoft.com/office/drawing/2014/main" id="{409FFEE7-DF1C-BD17-4945-A537AFA078C0}"/>
                </a:ext>
              </a:extLst>
            </p:cNvPr>
            <p:cNvSpPr txBox="1"/>
            <p:nvPr/>
          </p:nvSpPr>
          <p:spPr>
            <a:xfrm>
              <a:off x="3490630" y="2140657"/>
              <a:ext cx="4077269" cy="1013409"/>
            </a:xfrm>
            <a:prstGeom prst="rect">
              <a:avLst/>
            </a:prstGeom>
            <a:grpFill/>
            <a:ln w="28575"/>
          </p:spPr>
          <p:style>
            <a:lnRef idx="0">
              <a:scrgbClr r="0" g="0" b="0"/>
            </a:lnRef>
            <a:fillRef idx="0">
              <a:scrgbClr r="0" g="0" b="0"/>
            </a:fillRef>
            <a:effectRef idx="0">
              <a:scrgbClr r="0" g="0" b="0"/>
            </a:effectRef>
            <a:fontRef idx="minor">
              <a:schemeClr val="lt1"/>
            </a:fontRef>
          </p:style>
          <p:txBody>
            <a:bodyPr spcFirstLastPara="0" vert="horz" wrap="square" lIns="886231" tIns="175260" rIns="175260" bIns="175260" numCol="1" spcCol="1270" anchor="ctr" anchorCtr="0">
              <a:noAutofit/>
            </a:bodyPr>
            <a:lstStyle/>
            <a:p>
              <a:pPr marL="0" lvl="0" indent="0" algn="l" defTabSz="2044700">
                <a:lnSpc>
                  <a:spcPct val="90000"/>
                </a:lnSpc>
                <a:spcBef>
                  <a:spcPct val="0"/>
                </a:spcBef>
                <a:spcAft>
                  <a:spcPct val="35000"/>
                </a:spcAft>
                <a:buNone/>
              </a:pPr>
              <a:endParaRPr lang="en-GB" sz="4600" kern="1200">
                <a:latin typeface="Segoe UI Light" panose="020B0502040204020203" pitchFamily="34" charset="0"/>
                <a:cs typeface="Segoe UI Light" panose="020B0502040204020203" pitchFamily="34" charset="0"/>
              </a:endParaRPr>
            </a:p>
          </p:txBody>
        </p:sp>
      </p:grpSp>
      <p:sp>
        <p:nvSpPr>
          <p:cNvPr id="33" name="Oval 32">
            <a:extLst>
              <a:ext uri="{FF2B5EF4-FFF2-40B4-BE49-F238E27FC236}">
                <a16:creationId xmlns:a16="http://schemas.microsoft.com/office/drawing/2014/main" id="{0ABBD808-D405-698D-0A0C-2B986358E884}"/>
              </a:ext>
            </a:extLst>
          </p:cNvPr>
          <p:cNvSpPr/>
          <p:nvPr/>
        </p:nvSpPr>
        <p:spPr>
          <a:xfrm>
            <a:off x="1593307" y="4121642"/>
            <a:ext cx="1346140" cy="1346051"/>
          </a:xfrm>
          <a:prstGeom prst="ellipse">
            <a:avLst/>
          </a:prstGeom>
          <a:solidFill>
            <a:schemeClr val="bg1">
              <a:lumMod val="95000"/>
            </a:schemeClr>
          </a:solidFill>
          <a:ln w="57150">
            <a:solidFill>
              <a:srgbClr val="2D82DB"/>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sz="1600">
              <a:latin typeface="Segoe UI Light" panose="020B0502040204020203" pitchFamily="34" charset="0"/>
              <a:cs typeface="Segoe UI Light" panose="020B0502040204020203" pitchFamily="34" charset="0"/>
            </a:endParaRPr>
          </a:p>
        </p:txBody>
      </p:sp>
      <p:sp>
        <p:nvSpPr>
          <p:cNvPr id="37" name="TextBox 36">
            <a:extLst>
              <a:ext uri="{FF2B5EF4-FFF2-40B4-BE49-F238E27FC236}">
                <a16:creationId xmlns:a16="http://schemas.microsoft.com/office/drawing/2014/main" id="{607A6259-3E1C-4374-15F7-A1AFF6EB21DA}"/>
              </a:ext>
            </a:extLst>
          </p:cNvPr>
          <p:cNvSpPr txBox="1"/>
          <p:nvPr/>
        </p:nvSpPr>
        <p:spPr>
          <a:xfrm>
            <a:off x="548527" y="5450323"/>
            <a:ext cx="3428863" cy="553998"/>
          </a:xfrm>
          <a:prstGeom prst="rect">
            <a:avLst/>
          </a:prstGeom>
          <a:noFill/>
        </p:spPr>
        <p:txBody>
          <a:bodyPr wrap="square">
            <a:spAutoFit/>
          </a:bodyPr>
          <a:lstStyle/>
          <a:p>
            <a:pPr algn="ctr"/>
            <a:r>
              <a:rPr lang="en-US" sz="1500" dirty="0">
                <a:solidFill>
                  <a:schemeClr val="bg1"/>
                </a:solidFill>
                <a:latin typeface="Segoe UI Light" panose="020B0502040204020203" pitchFamily="34" charset="0"/>
                <a:cs typeface="Segoe UI Light" panose="020B0502040204020203" pitchFamily="34" charset="0"/>
              </a:rPr>
              <a:t>From WW2 Colossus and mainframe computing to new software discipline</a:t>
            </a:r>
            <a:endParaRPr lang="en-GB" sz="1500" dirty="0">
              <a:solidFill>
                <a:schemeClr val="bg1"/>
              </a:solidFill>
              <a:latin typeface="Segoe UI Light" panose="020B0502040204020203" pitchFamily="34" charset="0"/>
              <a:cs typeface="Segoe UI Light" panose="020B0502040204020203" pitchFamily="34" charset="0"/>
            </a:endParaRPr>
          </a:p>
        </p:txBody>
      </p:sp>
      <p:sp>
        <p:nvSpPr>
          <p:cNvPr id="38" name="TextBox 37">
            <a:extLst>
              <a:ext uri="{FF2B5EF4-FFF2-40B4-BE49-F238E27FC236}">
                <a16:creationId xmlns:a16="http://schemas.microsoft.com/office/drawing/2014/main" id="{9B566922-3BEC-B0A8-5392-404163A2FB72}"/>
              </a:ext>
            </a:extLst>
          </p:cNvPr>
          <p:cNvSpPr txBox="1"/>
          <p:nvPr/>
        </p:nvSpPr>
        <p:spPr>
          <a:xfrm>
            <a:off x="1619785" y="4728782"/>
            <a:ext cx="1273377" cy="584775"/>
          </a:xfrm>
          <a:prstGeom prst="rect">
            <a:avLst/>
          </a:prstGeom>
          <a:noFill/>
        </p:spPr>
        <p:txBody>
          <a:bodyPr wrap="square">
            <a:spAutoFit/>
          </a:bodyPr>
          <a:lstStyle/>
          <a:p>
            <a:pPr algn="ctr"/>
            <a:r>
              <a:rPr lang="en-GB" sz="1600" b="1" i="1" dirty="0">
                <a:latin typeface="Segoe UI Light" panose="020B0502040204020203" pitchFamily="34" charset="0"/>
                <a:cs typeface="Segoe UI Light" panose="020B0502040204020203" pitchFamily="34" charset="0"/>
              </a:rPr>
              <a:t>Dreaming</a:t>
            </a:r>
          </a:p>
          <a:p>
            <a:pPr algn="ctr"/>
            <a:r>
              <a:rPr lang="en-GB" sz="1600" b="1" i="1" dirty="0">
                <a:latin typeface="Segoe UI Light" panose="020B0502040204020203" pitchFamily="34" charset="0"/>
                <a:cs typeface="Segoe UI Light" panose="020B0502040204020203" pitchFamily="34" charset="0"/>
              </a:rPr>
              <a:t>big</a:t>
            </a:r>
            <a:endParaRPr lang="en-GB" sz="1600" dirty="0">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EB4E2363-EA14-3F7F-3F23-E35DAB6AFF21}"/>
              </a:ext>
            </a:extLst>
          </p:cNvPr>
          <p:cNvSpPr txBox="1"/>
          <p:nvPr/>
        </p:nvSpPr>
        <p:spPr>
          <a:xfrm>
            <a:off x="1628014" y="6138634"/>
            <a:ext cx="1243633" cy="369332"/>
          </a:xfrm>
          <a:prstGeom prst="rect">
            <a:avLst/>
          </a:prstGeom>
          <a:noFill/>
        </p:spPr>
        <p:txBody>
          <a:bodyPr wrap="square">
            <a:spAutoFit/>
          </a:bodyPr>
          <a:lstStyle/>
          <a:p>
            <a:r>
              <a:rPr lang="en-US" sz="1800" b="1" dirty="0">
                <a:solidFill>
                  <a:schemeClr val="bg1"/>
                </a:solidFill>
                <a:latin typeface="Segoe UI Light" panose="020B0502040204020203" pitchFamily="34" charset="0"/>
                <a:cs typeface="Segoe UI Light" panose="020B0502040204020203" pitchFamily="34" charset="0"/>
              </a:rPr>
              <a:t>1940s-80s </a:t>
            </a:r>
            <a:endParaRPr lang="en-GB" b="1" dirty="0">
              <a:latin typeface="Segoe UI Light" panose="020B0502040204020203" pitchFamily="34" charset="0"/>
              <a:cs typeface="Segoe UI Light" panose="020B0502040204020203" pitchFamily="34" charset="0"/>
            </a:endParaRPr>
          </a:p>
        </p:txBody>
      </p:sp>
      <p:pic>
        <p:nvPicPr>
          <p:cNvPr id="41" name="Graphic 40" descr="Group brainstorm">
            <a:extLst>
              <a:ext uri="{FF2B5EF4-FFF2-40B4-BE49-F238E27FC236}">
                <a16:creationId xmlns:a16="http://schemas.microsoft.com/office/drawing/2014/main" id="{7EE327C4-70F7-FA71-5A7A-9E5BD1DC07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22828" y="4190735"/>
            <a:ext cx="680264" cy="680264"/>
          </a:xfrm>
          <a:prstGeom prst="rect">
            <a:avLst/>
          </a:prstGeom>
        </p:spPr>
      </p:pic>
      <p:grpSp>
        <p:nvGrpSpPr>
          <p:cNvPr id="51" name="Group 50">
            <a:extLst>
              <a:ext uri="{FF2B5EF4-FFF2-40B4-BE49-F238E27FC236}">
                <a16:creationId xmlns:a16="http://schemas.microsoft.com/office/drawing/2014/main" id="{2EAA3AE3-2AB7-4EB7-28A1-7ED6DD873085}"/>
              </a:ext>
            </a:extLst>
          </p:cNvPr>
          <p:cNvGrpSpPr/>
          <p:nvPr/>
        </p:nvGrpSpPr>
        <p:grpSpPr>
          <a:xfrm>
            <a:off x="580554" y="2350712"/>
            <a:ext cx="3395415" cy="778766"/>
            <a:chOff x="3435807" y="2085834"/>
            <a:chExt cx="4186915" cy="1123055"/>
          </a:xfrm>
          <a:solidFill>
            <a:srgbClr val="2D82DB"/>
          </a:solidFill>
        </p:grpSpPr>
        <p:sp>
          <p:nvSpPr>
            <p:cNvPr id="52" name="Rectangle: Rounded Corners 51">
              <a:extLst>
                <a:ext uri="{FF2B5EF4-FFF2-40B4-BE49-F238E27FC236}">
                  <a16:creationId xmlns:a16="http://schemas.microsoft.com/office/drawing/2014/main" id="{223B1B5D-626C-B755-A8C0-15FC5F7635B5}"/>
                </a:ext>
              </a:extLst>
            </p:cNvPr>
            <p:cNvSpPr/>
            <p:nvPr/>
          </p:nvSpPr>
          <p:spPr>
            <a:xfrm>
              <a:off x="3435807" y="2085834"/>
              <a:ext cx="4186915" cy="1123055"/>
            </a:xfrm>
            <a:prstGeom prst="roundRect">
              <a:avLst/>
            </a:prstGeom>
            <a:grpFill/>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53" name="Rectangle: Rounded Corners 4">
              <a:extLst>
                <a:ext uri="{FF2B5EF4-FFF2-40B4-BE49-F238E27FC236}">
                  <a16:creationId xmlns:a16="http://schemas.microsoft.com/office/drawing/2014/main" id="{851E295E-659A-681E-9BFC-4C54826BC095}"/>
                </a:ext>
              </a:extLst>
            </p:cNvPr>
            <p:cNvSpPr txBox="1"/>
            <p:nvPr/>
          </p:nvSpPr>
          <p:spPr>
            <a:xfrm>
              <a:off x="3490630" y="2140657"/>
              <a:ext cx="4077269" cy="1013409"/>
            </a:xfrm>
            <a:prstGeom prst="rect">
              <a:avLst/>
            </a:prstGeom>
            <a:grpFill/>
            <a:ln w="28575"/>
          </p:spPr>
          <p:style>
            <a:lnRef idx="0">
              <a:scrgbClr r="0" g="0" b="0"/>
            </a:lnRef>
            <a:fillRef idx="0">
              <a:scrgbClr r="0" g="0" b="0"/>
            </a:fillRef>
            <a:effectRef idx="0">
              <a:scrgbClr r="0" g="0" b="0"/>
            </a:effectRef>
            <a:fontRef idx="minor">
              <a:schemeClr val="lt1"/>
            </a:fontRef>
          </p:style>
          <p:txBody>
            <a:bodyPr spcFirstLastPara="0" vert="horz" wrap="square" lIns="886231" tIns="175260" rIns="175260" bIns="175260" numCol="1" spcCol="1270" anchor="ctr" anchorCtr="0">
              <a:noAutofit/>
            </a:bodyPr>
            <a:lstStyle/>
            <a:p>
              <a:pPr marL="0" lvl="0" indent="0" algn="l" defTabSz="2044700">
                <a:lnSpc>
                  <a:spcPct val="90000"/>
                </a:lnSpc>
                <a:spcBef>
                  <a:spcPct val="0"/>
                </a:spcBef>
                <a:spcAft>
                  <a:spcPct val="35000"/>
                </a:spcAft>
                <a:buNone/>
              </a:pPr>
              <a:endParaRPr lang="en-GB" sz="4600" kern="1200">
                <a:latin typeface="Segoe UI Light" panose="020B0502040204020203" pitchFamily="34" charset="0"/>
                <a:cs typeface="Segoe UI Light" panose="020B0502040204020203" pitchFamily="34" charset="0"/>
              </a:endParaRPr>
            </a:p>
          </p:txBody>
        </p:sp>
      </p:grpSp>
      <p:sp>
        <p:nvSpPr>
          <p:cNvPr id="54" name="Oval 53">
            <a:extLst>
              <a:ext uri="{FF2B5EF4-FFF2-40B4-BE49-F238E27FC236}">
                <a16:creationId xmlns:a16="http://schemas.microsoft.com/office/drawing/2014/main" id="{8C6A2162-D709-571D-CE5A-BD858BA4F4E1}"/>
              </a:ext>
            </a:extLst>
          </p:cNvPr>
          <p:cNvSpPr/>
          <p:nvPr/>
        </p:nvSpPr>
        <p:spPr>
          <a:xfrm>
            <a:off x="1593307" y="1257807"/>
            <a:ext cx="1346140" cy="1346051"/>
          </a:xfrm>
          <a:prstGeom prst="ellipse">
            <a:avLst/>
          </a:prstGeom>
          <a:solidFill>
            <a:schemeClr val="bg1">
              <a:lumMod val="95000"/>
            </a:schemeClr>
          </a:solidFill>
          <a:ln w="57150">
            <a:solidFill>
              <a:srgbClr val="2D82DB"/>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latin typeface="Segoe UI Light" panose="020B0502040204020203" pitchFamily="34" charset="0"/>
              <a:cs typeface="Segoe UI Light" panose="020B0502040204020203" pitchFamily="34" charset="0"/>
            </a:endParaRPr>
          </a:p>
        </p:txBody>
      </p:sp>
      <p:sp>
        <p:nvSpPr>
          <p:cNvPr id="60" name="TextBox 59">
            <a:extLst>
              <a:ext uri="{FF2B5EF4-FFF2-40B4-BE49-F238E27FC236}">
                <a16:creationId xmlns:a16="http://schemas.microsoft.com/office/drawing/2014/main" id="{7D9A21FF-71DD-8B61-B067-0986BDACA77A}"/>
              </a:ext>
            </a:extLst>
          </p:cNvPr>
          <p:cNvSpPr txBox="1"/>
          <p:nvPr/>
        </p:nvSpPr>
        <p:spPr>
          <a:xfrm>
            <a:off x="1593307" y="3211867"/>
            <a:ext cx="1211852" cy="369332"/>
          </a:xfrm>
          <a:prstGeom prst="rect">
            <a:avLst/>
          </a:prstGeom>
          <a:solidFill>
            <a:schemeClr val="tx1"/>
          </a:solidFill>
        </p:spPr>
        <p:txBody>
          <a:bodyPr wrap="square">
            <a:spAutoFit/>
          </a:bodyPr>
          <a:lstStyle/>
          <a:p>
            <a:r>
              <a:rPr lang="en-US" sz="1800" b="1" dirty="0">
                <a:solidFill>
                  <a:schemeClr val="bg1"/>
                </a:solidFill>
                <a:latin typeface="Segoe UI Light" panose="020B0502040204020203" pitchFamily="34" charset="0"/>
                <a:cs typeface="Segoe UI Light" panose="020B0502040204020203" pitchFamily="34" charset="0"/>
              </a:rPr>
              <a:t>1980s-90s </a:t>
            </a:r>
            <a:endParaRPr lang="en-GB" b="1" dirty="0">
              <a:latin typeface="Segoe UI Light" panose="020B0502040204020203" pitchFamily="34" charset="0"/>
              <a:cs typeface="Segoe UI Light" panose="020B0502040204020203" pitchFamily="34" charset="0"/>
            </a:endParaRPr>
          </a:p>
        </p:txBody>
      </p:sp>
      <p:sp>
        <p:nvSpPr>
          <p:cNvPr id="68" name="TextBox 67">
            <a:extLst>
              <a:ext uri="{FF2B5EF4-FFF2-40B4-BE49-F238E27FC236}">
                <a16:creationId xmlns:a16="http://schemas.microsoft.com/office/drawing/2014/main" id="{1207AE20-608E-1024-268C-483EA36DFECD}"/>
              </a:ext>
            </a:extLst>
          </p:cNvPr>
          <p:cNvSpPr txBox="1"/>
          <p:nvPr/>
        </p:nvSpPr>
        <p:spPr>
          <a:xfrm>
            <a:off x="504508" y="2528898"/>
            <a:ext cx="3560666" cy="553998"/>
          </a:xfrm>
          <a:prstGeom prst="rect">
            <a:avLst/>
          </a:prstGeom>
          <a:noFill/>
        </p:spPr>
        <p:txBody>
          <a:bodyPr wrap="square">
            <a:spAutoFit/>
          </a:bodyPr>
          <a:lstStyle/>
          <a:p>
            <a:pPr algn="ctr"/>
            <a:r>
              <a:rPr lang="en-US" sz="1500" dirty="0">
                <a:solidFill>
                  <a:schemeClr val="bg1"/>
                </a:solidFill>
                <a:latin typeface="Segoe UI Light" panose="020B0502040204020203" pitchFamily="34" charset="0"/>
                <a:cs typeface="Segoe UI Light" panose="020B0502040204020203" pitchFamily="34" charset="0"/>
              </a:rPr>
              <a:t>PC rise (Apple and MS),ALM foundations and more power in client-server era</a:t>
            </a:r>
            <a:endParaRPr lang="en-GB" sz="1500" dirty="0">
              <a:solidFill>
                <a:schemeClr val="bg1"/>
              </a:solidFill>
              <a:latin typeface="Segoe UI Light" panose="020B0502040204020203" pitchFamily="34" charset="0"/>
              <a:cs typeface="Segoe UI Light" panose="020B0502040204020203" pitchFamily="34" charset="0"/>
            </a:endParaRPr>
          </a:p>
        </p:txBody>
      </p:sp>
      <p:sp>
        <p:nvSpPr>
          <p:cNvPr id="69" name="TextBox 68">
            <a:extLst>
              <a:ext uri="{FF2B5EF4-FFF2-40B4-BE49-F238E27FC236}">
                <a16:creationId xmlns:a16="http://schemas.microsoft.com/office/drawing/2014/main" id="{DF24B5D3-8744-E30F-09DB-8063751E4783}"/>
              </a:ext>
            </a:extLst>
          </p:cNvPr>
          <p:cNvSpPr txBox="1"/>
          <p:nvPr/>
        </p:nvSpPr>
        <p:spPr>
          <a:xfrm>
            <a:off x="1619785" y="1872844"/>
            <a:ext cx="1273377" cy="584775"/>
          </a:xfrm>
          <a:prstGeom prst="rect">
            <a:avLst/>
          </a:prstGeom>
          <a:noFill/>
        </p:spPr>
        <p:txBody>
          <a:bodyPr wrap="square">
            <a:spAutoFit/>
          </a:bodyPr>
          <a:lstStyle/>
          <a:p>
            <a:pPr algn="ctr"/>
            <a:r>
              <a:rPr lang="en-US" sz="1600" b="1" i="1" dirty="0">
                <a:latin typeface="Segoe UI Light" panose="020B0502040204020203" pitchFamily="34" charset="0"/>
                <a:cs typeface="Segoe UI Light" panose="020B0502040204020203" pitchFamily="34" charset="0"/>
              </a:rPr>
              <a:t>Connecting to masses</a:t>
            </a:r>
            <a:endParaRPr lang="en-GB" sz="1600" dirty="0">
              <a:latin typeface="Segoe UI Light" panose="020B0502040204020203" pitchFamily="34" charset="0"/>
              <a:cs typeface="Segoe UI Light" panose="020B0502040204020203" pitchFamily="34" charset="0"/>
            </a:endParaRPr>
          </a:p>
        </p:txBody>
      </p:sp>
      <p:pic>
        <p:nvPicPr>
          <p:cNvPr id="70" name="Graphic 69" descr="Programmer female with solid fill">
            <a:extLst>
              <a:ext uri="{FF2B5EF4-FFF2-40B4-BE49-F238E27FC236}">
                <a16:creationId xmlns:a16="http://schemas.microsoft.com/office/drawing/2014/main" id="{FE57F1A7-A6D1-EBDB-74FA-E5BF0771F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970570" y="1325362"/>
            <a:ext cx="584775" cy="584775"/>
          </a:xfrm>
          <a:prstGeom prst="rect">
            <a:avLst/>
          </a:prstGeom>
        </p:spPr>
      </p:pic>
      <p:grpSp>
        <p:nvGrpSpPr>
          <p:cNvPr id="71" name="Group 70">
            <a:extLst>
              <a:ext uri="{FF2B5EF4-FFF2-40B4-BE49-F238E27FC236}">
                <a16:creationId xmlns:a16="http://schemas.microsoft.com/office/drawing/2014/main" id="{7E54B730-409E-C8F3-5182-1777D5DCB450}"/>
              </a:ext>
            </a:extLst>
          </p:cNvPr>
          <p:cNvGrpSpPr/>
          <p:nvPr/>
        </p:nvGrpSpPr>
        <p:grpSpPr>
          <a:xfrm>
            <a:off x="8205092" y="5261674"/>
            <a:ext cx="3395415" cy="778766"/>
            <a:chOff x="3435807" y="2085834"/>
            <a:chExt cx="4186915" cy="1123055"/>
          </a:xfrm>
          <a:solidFill>
            <a:srgbClr val="2D82DB"/>
          </a:solidFill>
        </p:grpSpPr>
        <p:sp>
          <p:nvSpPr>
            <p:cNvPr id="76" name="Rectangle: Rounded Corners 75">
              <a:extLst>
                <a:ext uri="{FF2B5EF4-FFF2-40B4-BE49-F238E27FC236}">
                  <a16:creationId xmlns:a16="http://schemas.microsoft.com/office/drawing/2014/main" id="{BFCB494E-96FF-F407-EC57-96FC62A4B344}"/>
                </a:ext>
              </a:extLst>
            </p:cNvPr>
            <p:cNvSpPr/>
            <p:nvPr/>
          </p:nvSpPr>
          <p:spPr>
            <a:xfrm>
              <a:off x="3435807" y="2085834"/>
              <a:ext cx="4186915" cy="1123055"/>
            </a:xfrm>
            <a:prstGeom prst="roundRect">
              <a:avLst/>
            </a:prstGeom>
            <a:grpFill/>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77" name="Rectangle: Rounded Corners 4">
              <a:extLst>
                <a:ext uri="{FF2B5EF4-FFF2-40B4-BE49-F238E27FC236}">
                  <a16:creationId xmlns:a16="http://schemas.microsoft.com/office/drawing/2014/main" id="{3D327757-EDC3-C741-232A-7669C9A7C908}"/>
                </a:ext>
              </a:extLst>
            </p:cNvPr>
            <p:cNvSpPr txBox="1"/>
            <p:nvPr/>
          </p:nvSpPr>
          <p:spPr>
            <a:xfrm>
              <a:off x="3490630" y="2140657"/>
              <a:ext cx="4077269" cy="1013409"/>
            </a:xfrm>
            <a:prstGeom prst="rect">
              <a:avLst/>
            </a:prstGeom>
            <a:grpFill/>
            <a:ln w="28575"/>
          </p:spPr>
          <p:style>
            <a:lnRef idx="0">
              <a:scrgbClr r="0" g="0" b="0"/>
            </a:lnRef>
            <a:fillRef idx="0">
              <a:scrgbClr r="0" g="0" b="0"/>
            </a:fillRef>
            <a:effectRef idx="0">
              <a:scrgbClr r="0" g="0" b="0"/>
            </a:effectRef>
            <a:fontRef idx="minor">
              <a:schemeClr val="lt1"/>
            </a:fontRef>
          </p:style>
          <p:txBody>
            <a:bodyPr spcFirstLastPara="0" vert="horz" wrap="square" lIns="886231" tIns="175260" rIns="175260" bIns="175260" numCol="1" spcCol="1270" anchor="ctr" anchorCtr="0">
              <a:noAutofit/>
            </a:bodyPr>
            <a:lstStyle/>
            <a:p>
              <a:pPr marL="0" lvl="0" indent="0" algn="l" defTabSz="2044700">
                <a:lnSpc>
                  <a:spcPct val="90000"/>
                </a:lnSpc>
                <a:spcBef>
                  <a:spcPct val="0"/>
                </a:spcBef>
                <a:spcAft>
                  <a:spcPct val="35000"/>
                </a:spcAft>
                <a:buNone/>
              </a:pPr>
              <a:endParaRPr lang="en-GB" sz="4600" kern="1200">
                <a:latin typeface="Segoe UI Light" panose="020B0502040204020203" pitchFamily="34" charset="0"/>
                <a:cs typeface="Segoe UI Light" panose="020B0502040204020203" pitchFamily="34" charset="0"/>
              </a:endParaRPr>
            </a:p>
          </p:txBody>
        </p:sp>
      </p:grpSp>
      <p:sp>
        <p:nvSpPr>
          <p:cNvPr id="78" name="Oval 77">
            <a:extLst>
              <a:ext uri="{FF2B5EF4-FFF2-40B4-BE49-F238E27FC236}">
                <a16:creationId xmlns:a16="http://schemas.microsoft.com/office/drawing/2014/main" id="{E1EC2F92-5E04-01E6-6A6B-B3EE4E945BB4}"/>
              </a:ext>
            </a:extLst>
          </p:cNvPr>
          <p:cNvSpPr/>
          <p:nvPr/>
        </p:nvSpPr>
        <p:spPr>
          <a:xfrm>
            <a:off x="9217845" y="4121642"/>
            <a:ext cx="1346140" cy="1346051"/>
          </a:xfrm>
          <a:prstGeom prst="ellipse">
            <a:avLst/>
          </a:prstGeom>
          <a:solidFill>
            <a:schemeClr val="bg1">
              <a:lumMod val="95000"/>
            </a:schemeClr>
          </a:solidFill>
          <a:ln w="57150">
            <a:solidFill>
              <a:srgbClr val="2D82DB"/>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sz="1600">
              <a:latin typeface="Segoe UI Light" panose="020B0502040204020203" pitchFamily="34" charset="0"/>
              <a:cs typeface="Segoe UI Light" panose="020B0502040204020203" pitchFamily="34" charset="0"/>
            </a:endParaRPr>
          </a:p>
        </p:txBody>
      </p:sp>
      <p:sp>
        <p:nvSpPr>
          <p:cNvPr id="79" name="TextBox 78">
            <a:extLst>
              <a:ext uri="{FF2B5EF4-FFF2-40B4-BE49-F238E27FC236}">
                <a16:creationId xmlns:a16="http://schemas.microsoft.com/office/drawing/2014/main" id="{F4C59E0A-EE34-48B5-FF50-713BDAB4CEC5}"/>
              </a:ext>
            </a:extLst>
          </p:cNvPr>
          <p:cNvSpPr txBox="1"/>
          <p:nvPr/>
        </p:nvSpPr>
        <p:spPr>
          <a:xfrm>
            <a:off x="8277842" y="5450323"/>
            <a:ext cx="3249913" cy="553998"/>
          </a:xfrm>
          <a:prstGeom prst="rect">
            <a:avLst/>
          </a:prstGeom>
          <a:noFill/>
        </p:spPr>
        <p:txBody>
          <a:bodyPr wrap="square">
            <a:spAutoFit/>
          </a:bodyPr>
          <a:lstStyle/>
          <a:p>
            <a:pPr algn="ctr"/>
            <a:r>
              <a:rPr lang="en-US" sz="1500" dirty="0">
                <a:solidFill>
                  <a:schemeClr val="bg1"/>
                </a:solidFill>
                <a:latin typeface="Segoe UI Light" panose="020B0502040204020203" pitchFamily="34" charset="0"/>
                <a:cs typeface="Segoe UI Light" panose="020B0502040204020203" pitchFamily="34" charset="0"/>
              </a:rPr>
              <a:t>Disrupting and democratizing IT to meet ask for end-user computing</a:t>
            </a:r>
          </a:p>
        </p:txBody>
      </p:sp>
      <p:sp>
        <p:nvSpPr>
          <p:cNvPr id="80" name="TextBox 79">
            <a:extLst>
              <a:ext uri="{FF2B5EF4-FFF2-40B4-BE49-F238E27FC236}">
                <a16:creationId xmlns:a16="http://schemas.microsoft.com/office/drawing/2014/main" id="{0BCE6283-63E4-AD03-8167-5A3D0F8D1601}"/>
              </a:ext>
            </a:extLst>
          </p:cNvPr>
          <p:cNvSpPr txBox="1"/>
          <p:nvPr/>
        </p:nvSpPr>
        <p:spPr>
          <a:xfrm>
            <a:off x="9274161" y="4728783"/>
            <a:ext cx="1273377" cy="584775"/>
          </a:xfrm>
          <a:prstGeom prst="rect">
            <a:avLst/>
          </a:prstGeom>
          <a:noFill/>
        </p:spPr>
        <p:txBody>
          <a:bodyPr wrap="square">
            <a:spAutoFit/>
          </a:bodyPr>
          <a:lstStyle/>
          <a:p>
            <a:pPr algn="ctr"/>
            <a:r>
              <a:rPr lang="en-US" sz="1600" b="1" i="1" dirty="0">
                <a:latin typeface="Segoe UI Light" panose="020B0502040204020203" pitchFamily="34" charset="0"/>
                <a:cs typeface="Segoe UI Light" panose="020B0502040204020203" pitchFamily="34" charset="0"/>
              </a:rPr>
              <a:t>Getting low</a:t>
            </a:r>
          </a:p>
          <a:p>
            <a:pPr algn="ctr"/>
            <a:r>
              <a:rPr lang="en-US" sz="1600" b="1" i="1" dirty="0">
                <a:latin typeface="Segoe UI Light" panose="020B0502040204020203" pitchFamily="34" charset="0"/>
                <a:cs typeface="Segoe UI Light" panose="020B0502040204020203" pitchFamily="34" charset="0"/>
              </a:rPr>
              <a:t>or no code</a:t>
            </a:r>
          </a:p>
        </p:txBody>
      </p:sp>
      <p:sp>
        <p:nvSpPr>
          <p:cNvPr id="81" name="TextBox 80">
            <a:extLst>
              <a:ext uri="{FF2B5EF4-FFF2-40B4-BE49-F238E27FC236}">
                <a16:creationId xmlns:a16="http://schemas.microsoft.com/office/drawing/2014/main" id="{64F8E9C1-5A26-E917-B443-2DA2CA0F08D0}"/>
              </a:ext>
            </a:extLst>
          </p:cNvPr>
          <p:cNvSpPr txBox="1"/>
          <p:nvPr/>
        </p:nvSpPr>
        <p:spPr>
          <a:xfrm>
            <a:off x="9071568" y="6138634"/>
            <a:ext cx="1662460" cy="369332"/>
          </a:xfrm>
          <a:prstGeom prst="rect">
            <a:avLst/>
          </a:prstGeom>
          <a:noFill/>
        </p:spPr>
        <p:txBody>
          <a:bodyPr wrap="square">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  2010s-present </a:t>
            </a:r>
            <a:endParaRPr lang="en-GB" b="1" dirty="0">
              <a:latin typeface="Segoe UI Light" panose="020B0502040204020203" pitchFamily="34" charset="0"/>
              <a:cs typeface="Segoe UI Light" panose="020B0502040204020203" pitchFamily="34" charset="0"/>
            </a:endParaRPr>
          </a:p>
        </p:txBody>
      </p:sp>
      <p:pic>
        <p:nvPicPr>
          <p:cNvPr id="82" name="Graphic 81" descr="Ui Ux with solid fill">
            <a:extLst>
              <a:ext uri="{FF2B5EF4-FFF2-40B4-BE49-F238E27FC236}">
                <a16:creationId xmlns:a16="http://schemas.microsoft.com/office/drawing/2014/main" id="{870DB8F8-85C2-A713-36A7-A97A8C6940F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547366" y="4190735"/>
            <a:ext cx="680264" cy="680264"/>
          </a:xfrm>
          <a:prstGeom prst="rect">
            <a:avLst/>
          </a:prstGeom>
        </p:spPr>
      </p:pic>
      <p:grpSp>
        <p:nvGrpSpPr>
          <p:cNvPr id="83" name="Group 82">
            <a:extLst>
              <a:ext uri="{FF2B5EF4-FFF2-40B4-BE49-F238E27FC236}">
                <a16:creationId xmlns:a16="http://schemas.microsoft.com/office/drawing/2014/main" id="{4AD295E1-9EBD-A3E6-82B5-BB7123D4046B}"/>
              </a:ext>
            </a:extLst>
          </p:cNvPr>
          <p:cNvGrpSpPr/>
          <p:nvPr/>
        </p:nvGrpSpPr>
        <p:grpSpPr>
          <a:xfrm>
            <a:off x="8205092" y="2350712"/>
            <a:ext cx="3395415" cy="778766"/>
            <a:chOff x="3435807" y="2085834"/>
            <a:chExt cx="4186915" cy="1123055"/>
          </a:xfrm>
          <a:solidFill>
            <a:srgbClr val="2D82DB"/>
          </a:solidFill>
        </p:grpSpPr>
        <p:sp>
          <p:nvSpPr>
            <p:cNvPr id="84" name="Rectangle: Rounded Corners 83">
              <a:extLst>
                <a:ext uri="{FF2B5EF4-FFF2-40B4-BE49-F238E27FC236}">
                  <a16:creationId xmlns:a16="http://schemas.microsoft.com/office/drawing/2014/main" id="{9AF46080-B397-8DF1-6B40-EECDFEA9BBBF}"/>
                </a:ext>
              </a:extLst>
            </p:cNvPr>
            <p:cNvSpPr/>
            <p:nvPr/>
          </p:nvSpPr>
          <p:spPr>
            <a:xfrm>
              <a:off x="3435807" y="2085834"/>
              <a:ext cx="4186915" cy="1123055"/>
            </a:xfrm>
            <a:prstGeom prst="roundRect">
              <a:avLst/>
            </a:prstGeom>
            <a:grpFill/>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latin typeface="Segoe UI Light" panose="020B0502040204020203" pitchFamily="34" charset="0"/>
                <a:cs typeface="Segoe UI Light" panose="020B0502040204020203" pitchFamily="34" charset="0"/>
              </a:endParaRPr>
            </a:p>
          </p:txBody>
        </p:sp>
        <p:sp>
          <p:nvSpPr>
            <p:cNvPr id="85" name="Rectangle: Rounded Corners 4">
              <a:extLst>
                <a:ext uri="{FF2B5EF4-FFF2-40B4-BE49-F238E27FC236}">
                  <a16:creationId xmlns:a16="http://schemas.microsoft.com/office/drawing/2014/main" id="{6FDFEA50-CCA7-5F5B-98FA-503826B906D5}"/>
                </a:ext>
              </a:extLst>
            </p:cNvPr>
            <p:cNvSpPr txBox="1"/>
            <p:nvPr/>
          </p:nvSpPr>
          <p:spPr>
            <a:xfrm>
              <a:off x="3490630" y="2140657"/>
              <a:ext cx="4077269" cy="1013409"/>
            </a:xfrm>
            <a:prstGeom prst="rect">
              <a:avLst/>
            </a:prstGeom>
            <a:grpFill/>
            <a:ln w="28575"/>
          </p:spPr>
          <p:style>
            <a:lnRef idx="0">
              <a:scrgbClr r="0" g="0" b="0"/>
            </a:lnRef>
            <a:fillRef idx="0">
              <a:scrgbClr r="0" g="0" b="0"/>
            </a:fillRef>
            <a:effectRef idx="0">
              <a:scrgbClr r="0" g="0" b="0"/>
            </a:effectRef>
            <a:fontRef idx="minor">
              <a:schemeClr val="lt1"/>
            </a:fontRef>
          </p:style>
          <p:txBody>
            <a:bodyPr spcFirstLastPara="0" vert="horz" wrap="square" lIns="886231" tIns="175260" rIns="175260" bIns="175260" numCol="1" spcCol="1270" anchor="ctr" anchorCtr="0">
              <a:noAutofit/>
            </a:bodyPr>
            <a:lstStyle/>
            <a:p>
              <a:pPr marL="0" lvl="0" indent="0" algn="l" defTabSz="2044700">
                <a:lnSpc>
                  <a:spcPct val="90000"/>
                </a:lnSpc>
                <a:spcBef>
                  <a:spcPct val="0"/>
                </a:spcBef>
                <a:spcAft>
                  <a:spcPct val="35000"/>
                </a:spcAft>
                <a:buNone/>
              </a:pPr>
              <a:endParaRPr lang="en-GB" sz="4600" kern="1200">
                <a:latin typeface="Segoe UI Light" panose="020B0502040204020203" pitchFamily="34" charset="0"/>
                <a:cs typeface="Segoe UI Light" panose="020B0502040204020203" pitchFamily="34" charset="0"/>
              </a:endParaRPr>
            </a:p>
          </p:txBody>
        </p:sp>
      </p:grpSp>
      <p:sp>
        <p:nvSpPr>
          <p:cNvPr id="86" name="Oval 85">
            <a:extLst>
              <a:ext uri="{FF2B5EF4-FFF2-40B4-BE49-F238E27FC236}">
                <a16:creationId xmlns:a16="http://schemas.microsoft.com/office/drawing/2014/main" id="{BA99E097-5E84-4BBB-1644-B320E96DAB61}"/>
              </a:ext>
            </a:extLst>
          </p:cNvPr>
          <p:cNvSpPr/>
          <p:nvPr/>
        </p:nvSpPr>
        <p:spPr>
          <a:xfrm>
            <a:off x="9217845" y="1257807"/>
            <a:ext cx="1346140" cy="1346051"/>
          </a:xfrm>
          <a:prstGeom prst="ellipse">
            <a:avLst/>
          </a:prstGeom>
          <a:solidFill>
            <a:schemeClr val="bg1">
              <a:lumMod val="95000"/>
            </a:schemeClr>
          </a:solidFill>
          <a:ln w="57150">
            <a:solidFill>
              <a:srgbClr val="2D82DB"/>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latin typeface="Segoe UI Light" panose="020B0502040204020203" pitchFamily="34" charset="0"/>
              <a:cs typeface="Segoe UI Light" panose="020B0502040204020203" pitchFamily="34" charset="0"/>
            </a:endParaRPr>
          </a:p>
        </p:txBody>
      </p:sp>
      <p:sp>
        <p:nvSpPr>
          <p:cNvPr id="87" name="TextBox 86">
            <a:extLst>
              <a:ext uri="{FF2B5EF4-FFF2-40B4-BE49-F238E27FC236}">
                <a16:creationId xmlns:a16="http://schemas.microsoft.com/office/drawing/2014/main" id="{41A03404-C92D-1672-42D9-BCD487720C50}"/>
              </a:ext>
            </a:extLst>
          </p:cNvPr>
          <p:cNvSpPr txBox="1"/>
          <p:nvPr/>
        </p:nvSpPr>
        <p:spPr>
          <a:xfrm>
            <a:off x="9112965" y="3211867"/>
            <a:ext cx="1579666" cy="369332"/>
          </a:xfrm>
          <a:prstGeom prst="rect">
            <a:avLst/>
          </a:prstGeom>
          <a:solidFill>
            <a:srgbClr val="2D82DB"/>
          </a:solidFill>
        </p:spPr>
        <p:txBody>
          <a:bodyPr wrap="square">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   2000s-10s </a:t>
            </a:r>
            <a:endParaRPr lang="en-GB" b="1" dirty="0">
              <a:latin typeface="Segoe UI Light" panose="020B0502040204020203" pitchFamily="34" charset="0"/>
              <a:cs typeface="Segoe UI Light" panose="020B0502040204020203" pitchFamily="34" charset="0"/>
            </a:endParaRPr>
          </a:p>
        </p:txBody>
      </p:sp>
      <p:sp>
        <p:nvSpPr>
          <p:cNvPr id="88" name="TextBox 87">
            <a:extLst>
              <a:ext uri="{FF2B5EF4-FFF2-40B4-BE49-F238E27FC236}">
                <a16:creationId xmlns:a16="http://schemas.microsoft.com/office/drawing/2014/main" id="{DD1083B1-B2C2-B6C3-1341-8DE15D4BB3CE}"/>
              </a:ext>
            </a:extLst>
          </p:cNvPr>
          <p:cNvSpPr txBox="1"/>
          <p:nvPr/>
        </p:nvSpPr>
        <p:spPr>
          <a:xfrm>
            <a:off x="8216030" y="2527831"/>
            <a:ext cx="3395415" cy="553998"/>
          </a:xfrm>
          <a:prstGeom prst="rect">
            <a:avLst/>
          </a:prstGeom>
          <a:noFill/>
        </p:spPr>
        <p:txBody>
          <a:bodyPr wrap="square">
            <a:spAutoFit/>
          </a:bodyPr>
          <a:lstStyle/>
          <a:p>
            <a:pPr algn="ctr"/>
            <a:r>
              <a:rPr lang="en-US" sz="1500" dirty="0">
                <a:solidFill>
                  <a:schemeClr val="bg1"/>
                </a:solidFill>
                <a:latin typeface="Segoe UI Light" panose="020B0502040204020203" pitchFamily="34" charset="0"/>
                <a:cs typeface="Segoe UI Light" panose="020B0502040204020203" pitchFamily="34" charset="0"/>
              </a:rPr>
              <a:t>Web to mobile era led from monolithic to rich applications, Agile &amp; DevOps</a:t>
            </a:r>
          </a:p>
        </p:txBody>
      </p:sp>
      <p:sp>
        <p:nvSpPr>
          <p:cNvPr id="89" name="TextBox 88">
            <a:extLst>
              <a:ext uri="{FF2B5EF4-FFF2-40B4-BE49-F238E27FC236}">
                <a16:creationId xmlns:a16="http://schemas.microsoft.com/office/drawing/2014/main" id="{6F34D5D1-AE98-0956-3BF4-93F75AB41BAA}"/>
              </a:ext>
            </a:extLst>
          </p:cNvPr>
          <p:cNvSpPr txBox="1"/>
          <p:nvPr/>
        </p:nvSpPr>
        <p:spPr>
          <a:xfrm>
            <a:off x="9250809" y="1870397"/>
            <a:ext cx="1273377" cy="584775"/>
          </a:xfrm>
          <a:prstGeom prst="rect">
            <a:avLst/>
          </a:prstGeom>
          <a:noFill/>
        </p:spPr>
        <p:txBody>
          <a:bodyPr wrap="square">
            <a:spAutoFit/>
          </a:bodyPr>
          <a:lstStyle/>
          <a:p>
            <a:pPr algn="ctr"/>
            <a:r>
              <a:rPr lang="en-US" sz="1600" b="1" i="1" dirty="0">
                <a:latin typeface="Segoe UI Light" panose="020B0502040204020203" pitchFamily="34" charset="0"/>
                <a:cs typeface="Segoe UI Light" panose="020B0502040204020203" pitchFamily="34" charset="0"/>
              </a:rPr>
              <a:t>Scaling up enterprise</a:t>
            </a:r>
          </a:p>
        </p:txBody>
      </p:sp>
      <p:pic>
        <p:nvPicPr>
          <p:cNvPr id="90" name="Graphic 89" descr="Bank with solid fill">
            <a:extLst>
              <a:ext uri="{FF2B5EF4-FFF2-40B4-BE49-F238E27FC236}">
                <a16:creationId xmlns:a16="http://schemas.microsoft.com/office/drawing/2014/main" id="{600FD3DF-6702-1E31-1D33-9DC2EB2F84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598527" y="1398699"/>
            <a:ext cx="584775" cy="584775"/>
          </a:xfrm>
          <a:prstGeom prst="rect">
            <a:avLst/>
          </a:prstGeom>
        </p:spPr>
      </p:pic>
      <p:pic>
        <p:nvPicPr>
          <p:cNvPr id="5" name="Picture 4" descr="A person singing into a microphone&#10;&#10;Description automatically generated">
            <a:extLst>
              <a:ext uri="{FF2B5EF4-FFF2-40B4-BE49-F238E27FC236}">
                <a16:creationId xmlns:a16="http://schemas.microsoft.com/office/drawing/2014/main" id="{6744CF84-4514-1A57-895A-7936D4C528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9988" y="2901529"/>
            <a:ext cx="3498412" cy="2620297"/>
          </a:xfrm>
          <a:prstGeom prst="rect">
            <a:avLst/>
          </a:prstGeom>
          <a:ln w="38100">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3393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1000"/>
                                        <p:tgtEl>
                                          <p:spTgt spid="54"/>
                                        </p:tgtEl>
                                      </p:cBhvr>
                                    </p:animEffect>
                                    <p:anim calcmode="lin" valueType="num">
                                      <p:cBhvr>
                                        <p:cTn id="45" dur="1000" fill="hold"/>
                                        <p:tgtEl>
                                          <p:spTgt spid="54"/>
                                        </p:tgtEl>
                                        <p:attrNameLst>
                                          <p:attrName>ppt_x</p:attrName>
                                        </p:attrNameLst>
                                      </p:cBhvr>
                                      <p:tavLst>
                                        <p:tav tm="0">
                                          <p:val>
                                            <p:strVal val="#ppt_x"/>
                                          </p:val>
                                        </p:tav>
                                        <p:tav tm="100000">
                                          <p:val>
                                            <p:strVal val="#ppt_x"/>
                                          </p:val>
                                        </p:tav>
                                      </p:tavLst>
                                    </p:anim>
                                    <p:anim calcmode="lin" valueType="num">
                                      <p:cBhvr>
                                        <p:cTn id="46" dur="1000" fill="hold"/>
                                        <p:tgtEl>
                                          <p:spTgt spid="5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1000"/>
                                        <p:tgtEl>
                                          <p:spTgt spid="68"/>
                                        </p:tgtEl>
                                      </p:cBhvr>
                                    </p:animEffect>
                                    <p:anim calcmode="lin" valueType="num">
                                      <p:cBhvr>
                                        <p:cTn id="55" dur="1000" fill="hold"/>
                                        <p:tgtEl>
                                          <p:spTgt spid="68"/>
                                        </p:tgtEl>
                                        <p:attrNameLst>
                                          <p:attrName>ppt_x</p:attrName>
                                        </p:attrNameLst>
                                      </p:cBhvr>
                                      <p:tavLst>
                                        <p:tav tm="0">
                                          <p:val>
                                            <p:strVal val="#ppt_x"/>
                                          </p:val>
                                        </p:tav>
                                        <p:tav tm="100000">
                                          <p:val>
                                            <p:strVal val="#ppt_x"/>
                                          </p:val>
                                        </p:tav>
                                      </p:tavLst>
                                    </p:anim>
                                    <p:anim calcmode="lin" valueType="num">
                                      <p:cBhvr>
                                        <p:cTn id="56" dur="1000" fill="hold"/>
                                        <p:tgtEl>
                                          <p:spTgt spid="6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1000"/>
                                        <p:tgtEl>
                                          <p:spTgt spid="69"/>
                                        </p:tgtEl>
                                      </p:cBhvr>
                                    </p:animEffect>
                                    <p:anim calcmode="lin" valueType="num">
                                      <p:cBhvr>
                                        <p:cTn id="60" dur="1000" fill="hold"/>
                                        <p:tgtEl>
                                          <p:spTgt spid="69"/>
                                        </p:tgtEl>
                                        <p:attrNameLst>
                                          <p:attrName>ppt_x</p:attrName>
                                        </p:attrNameLst>
                                      </p:cBhvr>
                                      <p:tavLst>
                                        <p:tav tm="0">
                                          <p:val>
                                            <p:strVal val="#ppt_x"/>
                                          </p:val>
                                        </p:tav>
                                        <p:tav tm="100000">
                                          <p:val>
                                            <p:strVal val="#ppt_x"/>
                                          </p:val>
                                        </p:tav>
                                      </p:tavLst>
                                    </p:anim>
                                    <p:anim calcmode="lin" valueType="num">
                                      <p:cBhvr>
                                        <p:cTn id="61" dur="1000" fill="hold"/>
                                        <p:tgtEl>
                                          <p:spTgt spid="6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1000"/>
                                        <p:tgtEl>
                                          <p:spTgt spid="70"/>
                                        </p:tgtEl>
                                      </p:cBhvr>
                                    </p:animEffect>
                                    <p:anim calcmode="lin" valueType="num">
                                      <p:cBhvr>
                                        <p:cTn id="65" dur="1000" fill="hold"/>
                                        <p:tgtEl>
                                          <p:spTgt spid="70"/>
                                        </p:tgtEl>
                                        <p:attrNameLst>
                                          <p:attrName>ppt_x</p:attrName>
                                        </p:attrNameLst>
                                      </p:cBhvr>
                                      <p:tavLst>
                                        <p:tav tm="0">
                                          <p:val>
                                            <p:strVal val="#ppt_x"/>
                                          </p:val>
                                        </p:tav>
                                        <p:tav tm="100000">
                                          <p:val>
                                            <p:strVal val="#ppt_x"/>
                                          </p:val>
                                        </p:tav>
                                      </p:tavLst>
                                    </p:anim>
                                    <p:anim calcmode="lin" valueType="num">
                                      <p:cBhvr>
                                        <p:cTn id="6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1000"/>
                                        <p:tgtEl>
                                          <p:spTgt spid="83"/>
                                        </p:tgtEl>
                                      </p:cBhvr>
                                    </p:animEffect>
                                    <p:anim calcmode="lin" valueType="num">
                                      <p:cBhvr>
                                        <p:cTn id="72" dur="1000" fill="hold"/>
                                        <p:tgtEl>
                                          <p:spTgt spid="83"/>
                                        </p:tgtEl>
                                        <p:attrNameLst>
                                          <p:attrName>ppt_x</p:attrName>
                                        </p:attrNameLst>
                                      </p:cBhvr>
                                      <p:tavLst>
                                        <p:tav tm="0">
                                          <p:val>
                                            <p:strVal val="#ppt_x"/>
                                          </p:val>
                                        </p:tav>
                                        <p:tav tm="100000">
                                          <p:val>
                                            <p:strVal val="#ppt_x"/>
                                          </p:val>
                                        </p:tav>
                                      </p:tavLst>
                                    </p:anim>
                                    <p:anim calcmode="lin" valueType="num">
                                      <p:cBhvr>
                                        <p:cTn id="73" dur="1000" fill="hold"/>
                                        <p:tgtEl>
                                          <p:spTgt spid="8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1000"/>
                                        <p:tgtEl>
                                          <p:spTgt spid="87"/>
                                        </p:tgtEl>
                                      </p:cBhvr>
                                    </p:animEffect>
                                    <p:anim calcmode="lin" valueType="num">
                                      <p:cBhvr>
                                        <p:cTn id="82" dur="1000" fill="hold"/>
                                        <p:tgtEl>
                                          <p:spTgt spid="87"/>
                                        </p:tgtEl>
                                        <p:attrNameLst>
                                          <p:attrName>ppt_x</p:attrName>
                                        </p:attrNameLst>
                                      </p:cBhvr>
                                      <p:tavLst>
                                        <p:tav tm="0">
                                          <p:val>
                                            <p:strVal val="#ppt_x"/>
                                          </p:val>
                                        </p:tav>
                                        <p:tav tm="100000">
                                          <p:val>
                                            <p:strVal val="#ppt_x"/>
                                          </p:val>
                                        </p:tav>
                                      </p:tavLst>
                                    </p:anim>
                                    <p:anim calcmode="lin" valueType="num">
                                      <p:cBhvr>
                                        <p:cTn id="83" dur="1000" fill="hold"/>
                                        <p:tgtEl>
                                          <p:spTgt spid="87"/>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1000"/>
                                        <p:tgtEl>
                                          <p:spTgt spid="88"/>
                                        </p:tgtEl>
                                      </p:cBhvr>
                                    </p:animEffect>
                                    <p:anim calcmode="lin" valueType="num">
                                      <p:cBhvr>
                                        <p:cTn id="87" dur="1000" fill="hold"/>
                                        <p:tgtEl>
                                          <p:spTgt spid="88"/>
                                        </p:tgtEl>
                                        <p:attrNameLst>
                                          <p:attrName>ppt_x</p:attrName>
                                        </p:attrNameLst>
                                      </p:cBhvr>
                                      <p:tavLst>
                                        <p:tav tm="0">
                                          <p:val>
                                            <p:strVal val="#ppt_x"/>
                                          </p:val>
                                        </p:tav>
                                        <p:tav tm="100000">
                                          <p:val>
                                            <p:strVal val="#ppt_x"/>
                                          </p:val>
                                        </p:tav>
                                      </p:tavLst>
                                    </p:anim>
                                    <p:anim calcmode="lin" valueType="num">
                                      <p:cBhvr>
                                        <p:cTn id="88" dur="1000" fill="hold"/>
                                        <p:tgtEl>
                                          <p:spTgt spid="8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1000"/>
                                        <p:tgtEl>
                                          <p:spTgt spid="89"/>
                                        </p:tgtEl>
                                      </p:cBhvr>
                                    </p:animEffect>
                                    <p:anim calcmode="lin" valueType="num">
                                      <p:cBhvr>
                                        <p:cTn id="92" dur="1000" fill="hold"/>
                                        <p:tgtEl>
                                          <p:spTgt spid="89"/>
                                        </p:tgtEl>
                                        <p:attrNameLst>
                                          <p:attrName>ppt_x</p:attrName>
                                        </p:attrNameLst>
                                      </p:cBhvr>
                                      <p:tavLst>
                                        <p:tav tm="0">
                                          <p:val>
                                            <p:strVal val="#ppt_x"/>
                                          </p:val>
                                        </p:tav>
                                        <p:tav tm="100000">
                                          <p:val>
                                            <p:strVal val="#ppt_x"/>
                                          </p:val>
                                        </p:tav>
                                      </p:tavLst>
                                    </p:anim>
                                    <p:anim calcmode="lin" valueType="num">
                                      <p:cBhvr>
                                        <p:cTn id="93" dur="1000" fill="hold"/>
                                        <p:tgtEl>
                                          <p:spTgt spid="89"/>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1000"/>
                                        <p:tgtEl>
                                          <p:spTgt spid="90"/>
                                        </p:tgtEl>
                                      </p:cBhvr>
                                    </p:animEffect>
                                    <p:anim calcmode="lin" valueType="num">
                                      <p:cBhvr>
                                        <p:cTn id="97" dur="1000" fill="hold"/>
                                        <p:tgtEl>
                                          <p:spTgt spid="90"/>
                                        </p:tgtEl>
                                        <p:attrNameLst>
                                          <p:attrName>ppt_x</p:attrName>
                                        </p:attrNameLst>
                                      </p:cBhvr>
                                      <p:tavLst>
                                        <p:tav tm="0">
                                          <p:val>
                                            <p:strVal val="#ppt_x"/>
                                          </p:val>
                                        </p:tav>
                                        <p:tav tm="100000">
                                          <p:val>
                                            <p:strVal val="#ppt_x"/>
                                          </p:val>
                                        </p:tav>
                                      </p:tavLst>
                                    </p:anim>
                                    <p:anim calcmode="lin" valueType="num">
                                      <p:cBhvr>
                                        <p:cTn id="98"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1000"/>
                                        <p:tgtEl>
                                          <p:spTgt spid="71"/>
                                        </p:tgtEl>
                                      </p:cBhvr>
                                    </p:animEffect>
                                    <p:anim calcmode="lin" valueType="num">
                                      <p:cBhvr>
                                        <p:cTn id="104" dur="1000" fill="hold"/>
                                        <p:tgtEl>
                                          <p:spTgt spid="71"/>
                                        </p:tgtEl>
                                        <p:attrNameLst>
                                          <p:attrName>ppt_x</p:attrName>
                                        </p:attrNameLst>
                                      </p:cBhvr>
                                      <p:tavLst>
                                        <p:tav tm="0">
                                          <p:val>
                                            <p:strVal val="#ppt_x"/>
                                          </p:val>
                                        </p:tav>
                                        <p:tav tm="100000">
                                          <p:val>
                                            <p:strVal val="#ppt_x"/>
                                          </p:val>
                                        </p:tav>
                                      </p:tavLst>
                                    </p:anim>
                                    <p:anim calcmode="lin" valueType="num">
                                      <p:cBhvr>
                                        <p:cTn id="105" dur="1000" fill="hold"/>
                                        <p:tgtEl>
                                          <p:spTgt spid="7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78"/>
                                        </p:tgtEl>
                                        <p:attrNameLst>
                                          <p:attrName>style.visibility</p:attrName>
                                        </p:attrNameLst>
                                      </p:cBhvr>
                                      <p:to>
                                        <p:strVal val="visible"/>
                                      </p:to>
                                    </p:set>
                                    <p:animEffect transition="in" filter="fade">
                                      <p:cBhvr>
                                        <p:cTn id="108" dur="1000"/>
                                        <p:tgtEl>
                                          <p:spTgt spid="78"/>
                                        </p:tgtEl>
                                      </p:cBhvr>
                                    </p:animEffect>
                                    <p:anim calcmode="lin" valueType="num">
                                      <p:cBhvr>
                                        <p:cTn id="109" dur="1000" fill="hold"/>
                                        <p:tgtEl>
                                          <p:spTgt spid="78"/>
                                        </p:tgtEl>
                                        <p:attrNameLst>
                                          <p:attrName>ppt_x</p:attrName>
                                        </p:attrNameLst>
                                      </p:cBhvr>
                                      <p:tavLst>
                                        <p:tav tm="0">
                                          <p:val>
                                            <p:strVal val="#ppt_x"/>
                                          </p:val>
                                        </p:tav>
                                        <p:tav tm="100000">
                                          <p:val>
                                            <p:strVal val="#ppt_x"/>
                                          </p:val>
                                        </p:tav>
                                      </p:tavLst>
                                    </p:anim>
                                    <p:anim calcmode="lin" valueType="num">
                                      <p:cBhvr>
                                        <p:cTn id="110" dur="1000" fill="hold"/>
                                        <p:tgtEl>
                                          <p:spTgt spid="78"/>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fade">
                                      <p:cBhvr>
                                        <p:cTn id="118" dur="1000"/>
                                        <p:tgtEl>
                                          <p:spTgt spid="80"/>
                                        </p:tgtEl>
                                      </p:cBhvr>
                                    </p:animEffect>
                                    <p:anim calcmode="lin" valueType="num">
                                      <p:cBhvr>
                                        <p:cTn id="119" dur="1000" fill="hold"/>
                                        <p:tgtEl>
                                          <p:spTgt spid="80"/>
                                        </p:tgtEl>
                                        <p:attrNameLst>
                                          <p:attrName>ppt_x</p:attrName>
                                        </p:attrNameLst>
                                      </p:cBhvr>
                                      <p:tavLst>
                                        <p:tav tm="0">
                                          <p:val>
                                            <p:strVal val="#ppt_x"/>
                                          </p:val>
                                        </p:tav>
                                        <p:tav tm="100000">
                                          <p:val>
                                            <p:strVal val="#ppt_x"/>
                                          </p:val>
                                        </p:tav>
                                      </p:tavLst>
                                    </p:anim>
                                    <p:anim calcmode="lin" valueType="num">
                                      <p:cBhvr>
                                        <p:cTn id="120" dur="1000" fill="hold"/>
                                        <p:tgtEl>
                                          <p:spTgt spid="8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visible"/>
                                      </p:to>
                                    </p:set>
                                    <p:animEffect transition="in" filter="fade">
                                      <p:cBhvr>
                                        <p:cTn id="123" dur="1000"/>
                                        <p:tgtEl>
                                          <p:spTgt spid="81"/>
                                        </p:tgtEl>
                                      </p:cBhvr>
                                    </p:animEffect>
                                    <p:anim calcmode="lin" valueType="num">
                                      <p:cBhvr>
                                        <p:cTn id="124" dur="1000" fill="hold"/>
                                        <p:tgtEl>
                                          <p:spTgt spid="81"/>
                                        </p:tgtEl>
                                        <p:attrNameLst>
                                          <p:attrName>ppt_x</p:attrName>
                                        </p:attrNameLst>
                                      </p:cBhvr>
                                      <p:tavLst>
                                        <p:tav tm="0">
                                          <p:val>
                                            <p:strVal val="#ppt_x"/>
                                          </p:val>
                                        </p:tav>
                                        <p:tav tm="100000">
                                          <p:val>
                                            <p:strVal val="#ppt_x"/>
                                          </p:val>
                                        </p:tav>
                                      </p:tavLst>
                                    </p:anim>
                                    <p:anim calcmode="lin" valueType="num">
                                      <p:cBhvr>
                                        <p:cTn id="125" dur="1000" fill="hold"/>
                                        <p:tgtEl>
                                          <p:spTgt spid="81"/>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1000"/>
                                        <p:tgtEl>
                                          <p:spTgt spid="82"/>
                                        </p:tgtEl>
                                      </p:cBhvr>
                                    </p:animEffect>
                                    <p:anim calcmode="lin" valueType="num">
                                      <p:cBhvr>
                                        <p:cTn id="129" dur="1000" fill="hold"/>
                                        <p:tgtEl>
                                          <p:spTgt spid="82"/>
                                        </p:tgtEl>
                                        <p:attrNameLst>
                                          <p:attrName>ppt_x</p:attrName>
                                        </p:attrNameLst>
                                      </p:cBhvr>
                                      <p:tavLst>
                                        <p:tav tm="0">
                                          <p:val>
                                            <p:strVal val="#ppt_x"/>
                                          </p:val>
                                        </p:tav>
                                        <p:tav tm="100000">
                                          <p:val>
                                            <p:strVal val="#ppt_x"/>
                                          </p:val>
                                        </p:tav>
                                      </p:tavLst>
                                    </p:anim>
                                    <p:anim calcmode="lin" valueType="num">
                                      <p:cBhvr>
                                        <p:cTn id="13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95"/>
                                        </p:tgtEl>
                                        <p:attrNameLst>
                                          <p:attrName>style.visibility</p:attrName>
                                        </p:attrNameLst>
                                      </p:cBhvr>
                                      <p:to>
                                        <p:strVal val="visible"/>
                                      </p:to>
                                    </p:set>
                                    <p:animEffect transition="in" filter="fade">
                                      <p:cBhvr>
                                        <p:cTn id="135" dur="1000"/>
                                        <p:tgtEl>
                                          <p:spTgt spid="95"/>
                                        </p:tgtEl>
                                      </p:cBhvr>
                                    </p:animEffect>
                                    <p:anim calcmode="lin" valueType="num">
                                      <p:cBhvr>
                                        <p:cTn id="136" dur="1000" fill="hold"/>
                                        <p:tgtEl>
                                          <p:spTgt spid="95"/>
                                        </p:tgtEl>
                                        <p:attrNameLst>
                                          <p:attrName>ppt_x</p:attrName>
                                        </p:attrNameLst>
                                      </p:cBhvr>
                                      <p:tavLst>
                                        <p:tav tm="0">
                                          <p:val>
                                            <p:strVal val="#ppt_x"/>
                                          </p:val>
                                        </p:tav>
                                        <p:tav tm="100000">
                                          <p:val>
                                            <p:strVal val="#ppt_x"/>
                                          </p:val>
                                        </p:tav>
                                      </p:tavLst>
                                    </p:anim>
                                    <p:anim calcmode="lin" valueType="num">
                                      <p:cBhvr>
                                        <p:cTn id="137" dur="1000" fill="hold"/>
                                        <p:tgtEl>
                                          <p:spTgt spid="95"/>
                                        </p:tgtEl>
                                        <p:attrNameLst>
                                          <p:attrName>ppt_y</p:attrName>
                                        </p:attrNameLst>
                                      </p:cBhvr>
                                      <p:tavLst>
                                        <p:tav tm="0">
                                          <p:val>
                                            <p:strVal val="#ppt_y+.1"/>
                                          </p:val>
                                        </p:tav>
                                        <p:tav tm="100000">
                                          <p:val>
                                            <p:strVal val="#ppt_y"/>
                                          </p:val>
                                        </p:tav>
                                      </p:tavLst>
                                    </p:anim>
                                  </p:childTnLst>
                                </p:cTn>
                              </p:par>
                              <p:par>
                                <p:cTn id="138" presetID="16" presetClass="entr" presetSubtype="21" fill="hold" nodeType="withEffect">
                                  <p:stCondLst>
                                    <p:cond delay="0"/>
                                  </p:stCondLst>
                                  <p:childTnLst>
                                    <p:set>
                                      <p:cBhvr>
                                        <p:cTn id="139" dur="1" fill="hold">
                                          <p:stCondLst>
                                            <p:cond delay="0"/>
                                          </p:stCondLst>
                                        </p:cTn>
                                        <p:tgtEl>
                                          <p:spTgt spid="5"/>
                                        </p:tgtEl>
                                        <p:attrNameLst>
                                          <p:attrName>style.visibility</p:attrName>
                                        </p:attrNameLst>
                                      </p:cBhvr>
                                      <p:to>
                                        <p:strVal val="visible"/>
                                      </p:to>
                                    </p:set>
                                    <p:animEffect transition="in" filter="barn(inVertical)">
                                      <p:cBhvr>
                                        <p:cTn id="1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33" grpId="0" animBg="1"/>
      <p:bldP spid="37" grpId="0"/>
      <p:bldP spid="38" grpId="0"/>
      <p:bldP spid="40" grpId="0"/>
      <p:bldP spid="54" grpId="0" animBg="1"/>
      <p:bldP spid="60" grpId="0" animBg="1"/>
      <p:bldP spid="68" grpId="0"/>
      <p:bldP spid="69" grpId="0"/>
      <p:bldP spid="78" grpId="0" animBg="1"/>
      <p:bldP spid="79" grpId="0"/>
      <p:bldP spid="80" grpId="0"/>
      <p:bldP spid="81" grpId="0"/>
      <p:bldP spid="86" grpId="0" animBg="1"/>
      <p:bldP spid="87" grpId="0" animBg="1"/>
      <p:bldP spid="88"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AFDFDF2-8F19-B3FC-D28D-709C2FF5FCA8}"/>
              </a:ext>
            </a:extLst>
          </p:cNvPr>
          <p:cNvSpPr/>
          <p:nvPr/>
        </p:nvSpPr>
        <p:spPr>
          <a:xfrm rot="10800000">
            <a:off x="5414607" y="-1"/>
            <a:ext cx="7605028" cy="7717971"/>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E71D98E-9A57-4908-D9C6-D99F0870F444}"/>
              </a:ext>
            </a:extLst>
          </p:cNvPr>
          <p:cNvSpPr/>
          <p:nvPr/>
        </p:nvSpPr>
        <p:spPr>
          <a:xfrm>
            <a:off x="704492" y="2306766"/>
            <a:ext cx="10783016" cy="2841171"/>
          </a:xfrm>
          <a:prstGeom prst="roundRect">
            <a:avLst/>
          </a:prstGeom>
          <a:solidFill>
            <a:schemeClr val="bg1">
              <a:lumMod val="85000"/>
            </a:schemeClr>
          </a:solidFill>
          <a:ln w="57150">
            <a:solidFill>
              <a:srgbClr val="2D82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Through the looking glass</a:t>
            </a:r>
            <a:endParaRPr lang="en-US" sz="3500" dirty="0">
              <a:solidFill>
                <a:srgbClr val="FF0000"/>
              </a:solidFill>
              <a:latin typeface="Segoe UI Bold" panose="020B0802040204020203" pitchFamily="34" charset="0"/>
              <a:cs typeface="Segoe UI Bold" panose="020B0802040204020203" pitchFamily="34" charset="0"/>
            </a:endParaRPr>
          </a:p>
        </p:txBody>
      </p:sp>
      <p:sp>
        <p:nvSpPr>
          <p:cNvPr id="5" name="TextBox 4">
            <a:extLst>
              <a:ext uri="{FF2B5EF4-FFF2-40B4-BE49-F238E27FC236}">
                <a16:creationId xmlns:a16="http://schemas.microsoft.com/office/drawing/2014/main" id="{D4798CF7-3230-5B4F-446B-E75E07A9C744}"/>
              </a:ext>
            </a:extLst>
          </p:cNvPr>
          <p:cNvSpPr txBox="1"/>
          <p:nvPr/>
        </p:nvSpPr>
        <p:spPr>
          <a:xfrm>
            <a:off x="2974879" y="2507876"/>
            <a:ext cx="8129264" cy="2308324"/>
          </a:xfrm>
          <a:prstGeom prst="rect">
            <a:avLst/>
          </a:prstGeom>
          <a:noFill/>
        </p:spPr>
        <p:txBody>
          <a:bodyPr wrap="square">
            <a:spAutoFit/>
          </a:bodyPr>
          <a:lstStyle/>
          <a:p>
            <a:pPr algn="ctr"/>
            <a:r>
              <a:rPr lang="en-US" sz="3600" i="1" dirty="0">
                <a:latin typeface="Segoe UI Light" panose="020B0502040204020203" pitchFamily="34" charset="0"/>
                <a:cs typeface="Segoe UI Light" panose="020B0502040204020203" pitchFamily="34" charset="0"/>
              </a:rPr>
              <a:t>Gartner estimates that </a:t>
            </a:r>
            <a:r>
              <a:rPr lang="en-US" sz="3600" b="1" i="1" dirty="0">
                <a:solidFill>
                  <a:srgbClr val="752774"/>
                </a:solidFill>
                <a:latin typeface="Segoe UI Light" panose="020B0502040204020203" pitchFamily="34" charset="0"/>
                <a:cs typeface="Segoe UI Light" panose="020B0502040204020203" pitchFamily="34" charset="0"/>
              </a:rPr>
              <a:t>by 2026</a:t>
            </a:r>
            <a:r>
              <a:rPr lang="en-US" sz="3600" i="1" dirty="0">
                <a:solidFill>
                  <a:srgbClr val="752774"/>
                </a:solidFill>
                <a:latin typeface="Segoe UI Light" panose="020B0502040204020203" pitchFamily="34" charset="0"/>
                <a:cs typeface="Segoe UI Light" panose="020B0502040204020203" pitchFamily="34" charset="0"/>
              </a:rPr>
              <a:t>, </a:t>
            </a:r>
            <a:r>
              <a:rPr lang="en-US" sz="3600" b="1" i="1" dirty="0">
                <a:solidFill>
                  <a:srgbClr val="752774"/>
                </a:solidFill>
                <a:latin typeface="Segoe UI Light" panose="020B0502040204020203" pitchFamily="34" charset="0"/>
                <a:cs typeface="Segoe UI Light" panose="020B0502040204020203" pitchFamily="34" charset="0"/>
              </a:rPr>
              <a:t>75%</a:t>
            </a:r>
            <a:r>
              <a:rPr lang="en-US" sz="3600" i="1" dirty="0">
                <a:solidFill>
                  <a:srgbClr val="752774"/>
                </a:solidFill>
                <a:latin typeface="Segoe UI Light" panose="020B0502040204020203" pitchFamily="34" charset="0"/>
                <a:cs typeface="Segoe UI Light" panose="020B0502040204020203" pitchFamily="34" charset="0"/>
              </a:rPr>
              <a:t> </a:t>
            </a:r>
            <a:r>
              <a:rPr lang="en-US" sz="3600" i="1" dirty="0">
                <a:latin typeface="Segoe UI Light" panose="020B0502040204020203" pitchFamily="34" charset="0"/>
                <a:cs typeface="Segoe UI Light" panose="020B0502040204020203" pitchFamily="34" charset="0"/>
              </a:rPr>
              <a:t>of new applications developed by enterprises will use </a:t>
            </a:r>
            <a:r>
              <a:rPr lang="en-US" sz="3600" b="1" i="1" dirty="0">
                <a:solidFill>
                  <a:srgbClr val="752774"/>
                </a:solidFill>
                <a:latin typeface="Segoe UI Light" panose="020B0502040204020203" pitchFamily="34" charset="0"/>
                <a:cs typeface="Segoe UI Light" panose="020B0502040204020203" pitchFamily="34" charset="0"/>
              </a:rPr>
              <a:t>low-code or no-code technologies</a:t>
            </a:r>
            <a:r>
              <a:rPr lang="en-US" sz="3600" i="1" dirty="0">
                <a:latin typeface="Segoe UI Light" panose="020B0502040204020203" pitchFamily="34" charset="0"/>
                <a:cs typeface="Segoe UI Light" panose="020B0502040204020203" pitchFamily="34" charset="0"/>
              </a:rPr>
              <a:t>, up from less than 25% in 2020.</a:t>
            </a:r>
            <a:endParaRPr lang="en-GB" sz="3600" i="1" dirty="0">
              <a:latin typeface="Segoe UI Light" panose="020B0502040204020203" pitchFamily="34" charset="0"/>
              <a:cs typeface="Segoe UI Light" panose="020B0502040204020203" pitchFamily="34" charset="0"/>
            </a:endParaRPr>
          </a:p>
        </p:txBody>
      </p:sp>
      <p:pic>
        <p:nvPicPr>
          <p:cNvPr id="10" name="Graphic 9" descr="Road with solid fill">
            <a:extLst>
              <a:ext uri="{FF2B5EF4-FFF2-40B4-BE49-F238E27FC236}">
                <a16:creationId xmlns:a16="http://schemas.microsoft.com/office/drawing/2014/main" id="{C172FB21-41D1-C6AF-4A86-D1FA035576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2793" y="2732492"/>
            <a:ext cx="1859093" cy="18590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557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The evil that men do</a:t>
            </a:r>
            <a:endParaRPr lang="en-US" sz="3500" dirty="0">
              <a:solidFill>
                <a:srgbClr val="FF0000"/>
              </a:solidFill>
              <a:latin typeface="Segoe UI Bold" panose="020B0802040204020203" pitchFamily="34" charset="0"/>
              <a:cs typeface="Segoe UI Bold" panose="020B0802040204020203" pitchFamily="34" charset="0"/>
            </a:endParaRPr>
          </a:p>
        </p:txBody>
      </p:sp>
      <p:sp>
        <p:nvSpPr>
          <p:cNvPr id="2" name="Right Triangle 1">
            <a:extLst>
              <a:ext uri="{FF2B5EF4-FFF2-40B4-BE49-F238E27FC236}">
                <a16:creationId xmlns:a16="http://schemas.microsoft.com/office/drawing/2014/main" id="{912ACA95-F20C-CAF6-A899-F66A9736B0A6}"/>
              </a:ext>
            </a:extLst>
          </p:cNvPr>
          <p:cNvSpPr/>
          <p:nvPr/>
        </p:nvSpPr>
        <p:spPr>
          <a:xfrm rot="10800000">
            <a:off x="5088264" y="-18429"/>
            <a:ext cx="7605028"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descr="Programmer female with solid fill">
            <a:extLst>
              <a:ext uri="{FF2B5EF4-FFF2-40B4-BE49-F238E27FC236}">
                <a16:creationId xmlns:a16="http://schemas.microsoft.com/office/drawing/2014/main" id="{3505483F-7273-9B02-5B43-F81DC0F42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7470" y="1377029"/>
            <a:ext cx="795632" cy="795632"/>
          </a:xfrm>
          <a:prstGeom prst="rect">
            <a:avLst/>
          </a:prstGeom>
        </p:spPr>
      </p:pic>
      <p:pic>
        <p:nvPicPr>
          <p:cNvPr id="6" name="Graphic 5" descr="Castle scene with solid fill">
            <a:extLst>
              <a:ext uri="{FF2B5EF4-FFF2-40B4-BE49-F238E27FC236}">
                <a16:creationId xmlns:a16="http://schemas.microsoft.com/office/drawing/2014/main" id="{2009166F-B211-A7D3-4EFD-3B724AD63D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1915" y="1600897"/>
            <a:ext cx="914400" cy="914400"/>
          </a:xfrm>
          <a:prstGeom prst="rect">
            <a:avLst/>
          </a:prstGeom>
        </p:spPr>
      </p:pic>
      <p:pic>
        <p:nvPicPr>
          <p:cNvPr id="9" name="Graphic 8" descr="Programmer male with solid fill">
            <a:extLst>
              <a:ext uri="{FF2B5EF4-FFF2-40B4-BE49-F238E27FC236}">
                <a16:creationId xmlns:a16="http://schemas.microsoft.com/office/drawing/2014/main" id="{B8594D96-7634-08D9-4CEB-8C613F7EAD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5128" y="1400048"/>
            <a:ext cx="795632" cy="795632"/>
          </a:xfrm>
          <a:prstGeom prst="rect">
            <a:avLst/>
          </a:prstGeom>
        </p:spPr>
      </p:pic>
      <p:sp>
        <p:nvSpPr>
          <p:cNvPr id="11" name="TextBox 10">
            <a:extLst>
              <a:ext uri="{FF2B5EF4-FFF2-40B4-BE49-F238E27FC236}">
                <a16:creationId xmlns:a16="http://schemas.microsoft.com/office/drawing/2014/main" id="{47C4B93E-766E-303B-6305-F69A9F4E0933}"/>
              </a:ext>
            </a:extLst>
          </p:cNvPr>
          <p:cNvSpPr txBox="1"/>
          <p:nvPr/>
        </p:nvSpPr>
        <p:spPr>
          <a:xfrm>
            <a:off x="1325132" y="2459274"/>
            <a:ext cx="1061357" cy="400110"/>
          </a:xfrm>
          <a:prstGeom prst="rect">
            <a:avLst/>
          </a:prstGeom>
          <a:noFill/>
        </p:spPr>
        <p:txBody>
          <a:bodyPr wrap="square">
            <a:spAutoFit/>
          </a:bodyPr>
          <a:lstStyle/>
          <a:p>
            <a:r>
              <a:rPr lang="en-US" sz="2000" b="1" dirty="0">
                <a:solidFill>
                  <a:schemeClr val="bg1"/>
                </a:solidFill>
                <a:latin typeface="Segoe UI Light" panose="020B0502040204020203" pitchFamily="34" charset="0"/>
                <a:cs typeface="Segoe UI Light" panose="020B0502040204020203" pitchFamily="34" charset="0"/>
              </a:rPr>
              <a:t>Pro-dev</a:t>
            </a:r>
            <a:endParaRPr lang="en-GB" sz="2000" b="1" dirty="0">
              <a:solidFill>
                <a:schemeClr val="bg1"/>
              </a:solidFill>
            </a:endParaRPr>
          </a:p>
        </p:txBody>
      </p:sp>
      <p:sp>
        <p:nvSpPr>
          <p:cNvPr id="15" name="TextBox 14">
            <a:extLst>
              <a:ext uri="{FF2B5EF4-FFF2-40B4-BE49-F238E27FC236}">
                <a16:creationId xmlns:a16="http://schemas.microsoft.com/office/drawing/2014/main" id="{9A2B4651-C01C-4E58-486C-C72838E05851}"/>
              </a:ext>
            </a:extLst>
          </p:cNvPr>
          <p:cNvSpPr txBox="1"/>
          <p:nvPr/>
        </p:nvSpPr>
        <p:spPr>
          <a:xfrm>
            <a:off x="429672" y="4139177"/>
            <a:ext cx="2921592" cy="400110"/>
          </a:xfrm>
          <a:prstGeom prst="rect">
            <a:avLst/>
          </a:prstGeom>
          <a:noFill/>
        </p:spPr>
        <p:txBody>
          <a:bodyPr wrap="square">
            <a:spAutoFit/>
          </a:bodyPr>
          <a:lstStyle/>
          <a:p>
            <a:pPr algn="ctr"/>
            <a:r>
              <a:rPr lang="en-US" sz="2000" b="1" dirty="0">
                <a:solidFill>
                  <a:srgbClr val="B9F5D7"/>
                </a:solidFill>
                <a:latin typeface="Segoe UI Light" panose="020B0502040204020203" pitchFamily="34" charset="0"/>
                <a:cs typeface="Segoe UI Light" panose="020B0502040204020203" pitchFamily="34" charset="0"/>
              </a:rPr>
              <a:t>Governed fusion teams</a:t>
            </a:r>
            <a:endParaRPr lang="en-GB" sz="2000" b="1" dirty="0">
              <a:solidFill>
                <a:srgbClr val="B9F5D7"/>
              </a:solidFill>
            </a:endParaRPr>
          </a:p>
        </p:txBody>
      </p:sp>
      <p:pic>
        <p:nvPicPr>
          <p:cNvPr id="16" name="Graphic 15" descr="Programmer female with solid fill">
            <a:extLst>
              <a:ext uri="{FF2B5EF4-FFF2-40B4-BE49-F238E27FC236}">
                <a16:creationId xmlns:a16="http://schemas.microsoft.com/office/drawing/2014/main" id="{C700C3EB-91FD-711B-52BE-3B52BBC01D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24936" y="2950952"/>
            <a:ext cx="586806" cy="586806"/>
          </a:xfrm>
          <a:prstGeom prst="rect">
            <a:avLst/>
          </a:prstGeom>
        </p:spPr>
      </p:pic>
      <p:pic>
        <p:nvPicPr>
          <p:cNvPr id="18" name="Graphic 17" descr="Programmer male with solid fill">
            <a:extLst>
              <a:ext uri="{FF2B5EF4-FFF2-40B4-BE49-F238E27FC236}">
                <a16:creationId xmlns:a16="http://schemas.microsoft.com/office/drawing/2014/main" id="{071CEF72-3B09-D944-F65E-9365A316B1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9845" y="2950952"/>
            <a:ext cx="586806" cy="586806"/>
          </a:xfrm>
          <a:prstGeom prst="rect">
            <a:avLst/>
          </a:prstGeom>
        </p:spPr>
      </p:pic>
      <p:sp>
        <p:nvSpPr>
          <p:cNvPr id="23" name="TextBox 22">
            <a:extLst>
              <a:ext uri="{FF2B5EF4-FFF2-40B4-BE49-F238E27FC236}">
                <a16:creationId xmlns:a16="http://schemas.microsoft.com/office/drawing/2014/main" id="{1F4EC71D-0A8F-E767-023B-D14CE8EBFA75}"/>
              </a:ext>
            </a:extLst>
          </p:cNvPr>
          <p:cNvSpPr txBox="1"/>
          <p:nvPr/>
        </p:nvSpPr>
        <p:spPr>
          <a:xfrm>
            <a:off x="467420" y="6168171"/>
            <a:ext cx="3065511" cy="400110"/>
          </a:xfrm>
          <a:prstGeom prst="rect">
            <a:avLst/>
          </a:prstGeom>
          <a:noFill/>
        </p:spPr>
        <p:txBody>
          <a:bodyPr wrap="square">
            <a:spAutoFit/>
          </a:bodyPr>
          <a:lstStyle/>
          <a:p>
            <a:pPr algn="ctr"/>
            <a:r>
              <a:rPr lang="en-US" sz="2000" b="1" dirty="0">
                <a:solidFill>
                  <a:srgbClr val="F4B183"/>
                </a:solidFill>
                <a:latin typeface="Segoe UI Light" panose="020B0502040204020203" pitchFamily="34" charset="0"/>
                <a:cs typeface="Segoe UI Light" panose="020B0502040204020203" pitchFamily="34" charset="0"/>
              </a:rPr>
              <a:t>Shadow citizen developers</a:t>
            </a:r>
            <a:endParaRPr lang="en-GB" sz="2000" b="1" dirty="0">
              <a:solidFill>
                <a:srgbClr val="F4B183"/>
              </a:solidFill>
            </a:endParaRPr>
          </a:p>
        </p:txBody>
      </p:sp>
      <p:pic>
        <p:nvPicPr>
          <p:cNvPr id="10" name="Picture 9" descr="A bush in a desert&#10;&#10;Description automatically generated">
            <a:extLst>
              <a:ext uri="{FF2B5EF4-FFF2-40B4-BE49-F238E27FC236}">
                <a16:creationId xmlns:a16="http://schemas.microsoft.com/office/drawing/2014/main" id="{9725E546-F805-015C-C4DE-C4A63F209C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74333" y="3845599"/>
            <a:ext cx="4743449" cy="2628900"/>
          </a:xfrm>
          <a:prstGeom prst="rect">
            <a:avLst/>
          </a:prstGeom>
          <a:ln w="76200">
            <a:solidFill>
              <a:schemeClr val="bg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2EA5F56A-5C73-83FF-212F-50AE4B1BEF6E}"/>
              </a:ext>
            </a:extLst>
          </p:cNvPr>
          <p:cNvSpPr txBox="1"/>
          <p:nvPr/>
        </p:nvSpPr>
        <p:spPr>
          <a:xfrm>
            <a:off x="9338136" y="6095834"/>
            <a:ext cx="2668069" cy="442674"/>
          </a:xfrm>
          <a:prstGeom prst="roundRect">
            <a:avLst/>
          </a:prstGeom>
          <a:solidFill>
            <a:schemeClr val="bg1"/>
          </a:solidFill>
        </p:spPr>
        <p:txBody>
          <a:bodyPr wrap="square">
            <a:spAutoFit/>
          </a:bodyPr>
          <a:lstStyle/>
          <a:p>
            <a:pPr algn="ctr"/>
            <a:r>
              <a:rPr lang="en-US" sz="2000" b="1" dirty="0">
                <a:latin typeface="Segoe UI Light" panose="020B0502040204020203" pitchFamily="34" charset="0"/>
                <a:cs typeface="Segoe UI Light" panose="020B0502040204020203" pitchFamily="34" charset="0"/>
              </a:rPr>
              <a:t>Change Management</a:t>
            </a:r>
            <a:endParaRPr lang="en-GB" sz="2000" dirty="0"/>
          </a:p>
        </p:txBody>
      </p:sp>
      <p:pic>
        <p:nvPicPr>
          <p:cNvPr id="19" name="Picture 18" descr="A person with blindfold on her eyes&#10;&#10;Description automatically generated">
            <a:extLst>
              <a:ext uri="{FF2B5EF4-FFF2-40B4-BE49-F238E27FC236}">
                <a16:creationId xmlns:a16="http://schemas.microsoft.com/office/drawing/2014/main" id="{F42F0698-7783-4AC9-B945-167960CF4B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4296" y="800100"/>
            <a:ext cx="4743450" cy="2628900"/>
          </a:xfrm>
          <a:prstGeom prst="rect">
            <a:avLst/>
          </a:prstGeom>
          <a:ln w="76200">
            <a:solidFill>
              <a:schemeClr val="bg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6FD1130-A007-116F-E850-9A0DDC742BB7}"/>
              </a:ext>
            </a:extLst>
          </p:cNvPr>
          <p:cNvSpPr txBox="1"/>
          <p:nvPr/>
        </p:nvSpPr>
        <p:spPr>
          <a:xfrm>
            <a:off x="5301391" y="715328"/>
            <a:ext cx="1827658" cy="442674"/>
          </a:xfrm>
          <a:prstGeom prst="roundRect">
            <a:avLst/>
          </a:prstGeom>
          <a:solidFill>
            <a:schemeClr val="bg1"/>
          </a:solidFill>
        </p:spPr>
        <p:txBody>
          <a:bodyPr wrap="square">
            <a:spAutoFit/>
          </a:bodyPr>
          <a:lstStyle/>
          <a:p>
            <a:r>
              <a:rPr lang="en-US" sz="2000" b="1" dirty="0">
                <a:latin typeface="Segoe UI Light" panose="020B0502040204020203" pitchFamily="34" charset="0"/>
                <a:cs typeface="Segoe UI Light" panose="020B0502040204020203" pitchFamily="34" charset="0"/>
              </a:rPr>
              <a:t>IT Governance</a:t>
            </a:r>
            <a:endParaRPr lang="en-GB" sz="2000" dirty="0"/>
          </a:p>
        </p:txBody>
      </p:sp>
      <p:pic>
        <p:nvPicPr>
          <p:cNvPr id="21" name="Graphic 20" descr="Programmer female with solid fill">
            <a:extLst>
              <a:ext uri="{FF2B5EF4-FFF2-40B4-BE49-F238E27FC236}">
                <a16:creationId xmlns:a16="http://schemas.microsoft.com/office/drawing/2014/main" id="{3E72A21F-92D5-965A-618B-A9E5449536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40510" y="3500054"/>
            <a:ext cx="586806" cy="586806"/>
          </a:xfrm>
          <a:prstGeom prst="rect">
            <a:avLst/>
          </a:prstGeom>
        </p:spPr>
      </p:pic>
      <p:pic>
        <p:nvPicPr>
          <p:cNvPr id="27" name="Graphic 26" descr="Programmer female with solid fill">
            <a:extLst>
              <a:ext uri="{FF2B5EF4-FFF2-40B4-BE49-F238E27FC236}">
                <a16:creationId xmlns:a16="http://schemas.microsoft.com/office/drawing/2014/main" id="{0794CB73-A0F3-F1E4-322F-C53F8E62BA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33241" y="4842446"/>
            <a:ext cx="434368" cy="434368"/>
          </a:xfrm>
          <a:prstGeom prst="rect">
            <a:avLst/>
          </a:prstGeom>
        </p:spPr>
      </p:pic>
      <p:pic>
        <p:nvPicPr>
          <p:cNvPr id="28" name="Graphic 27" descr="Programmer female with solid fill">
            <a:extLst>
              <a:ext uri="{FF2B5EF4-FFF2-40B4-BE49-F238E27FC236}">
                <a16:creationId xmlns:a16="http://schemas.microsoft.com/office/drawing/2014/main" id="{83251AD8-95EB-E46A-E1BC-02B4F432C94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68735" y="5675318"/>
            <a:ext cx="434368" cy="434368"/>
          </a:xfrm>
          <a:prstGeom prst="rect">
            <a:avLst/>
          </a:prstGeom>
        </p:spPr>
      </p:pic>
      <p:pic>
        <p:nvPicPr>
          <p:cNvPr id="29" name="Graphic 28" descr="Programmer male with solid fill">
            <a:extLst>
              <a:ext uri="{FF2B5EF4-FFF2-40B4-BE49-F238E27FC236}">
                <a16:creationId xmlns:a16="http://schemas.microsoft.com/office/drawing/2014/main" id="{D562E455-D56A-C7DF-1D53-23B47FFA97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67713" y="5207308"/>
            <a:ext cx="434368" cy="434368"/>
          </a:xfrm>
          <a:prstGeom prst="rect">
            <a:avLst/>
          </a:prstGeom>
        </p:spPr>
      </p:pic>
      <p:pic>
        <p:nvPicPr>
          <p:cNvPr id="30" name="Graphic 29" descr="Programmer female with solid fill">
            <a:extLst>
              <a:ext uri="{FF2B5EF4-FFF2-40B4-BE49-F238E27FC236}">
                <a16:creationId xmlns:a16="http://schemas.microsoft.com/office/drawing/2014/main" id="{512FDA4F-D35C-39D8-9C22-C6E94AB209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440360" y="5675318"/>
            <a:ext cx="434368" cy="434368"/>
          </a:xfrm>
          <a:prstGeom prst="rect">
            <a:avLst/>
          </a:prstGeom>
        </p:spPr>
      </p:pic>
      <p:pic>
        <p:nvPicPr>
          <p:cNvPr id="31" name="Graphic 30" descr="Programmer female with solid fill">
            <a:extLst>
              <a:ext uri="{FF2B5EF4-FFF2-40B4-BE49-F238E27FC236}">
                <a16:creationId xmlns:a16="http://schemas.microsoft.com/office/drawing/2014/main" id="{74C1CA09-732E-3090-A25D-5FDD05EF48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126139" y="4997777"/>
            <a:ext cx="434368" cy="434368"/>
          </a:xfrm>
          <a:prstGeom prst="rect">
            <a:avLst/>
          </a:prstGeom>
        </p:spPr>
      </p:pic>
      <p:pic>
        <p:nvPicPr>
          <p:cNvPr id="34" name="Graphic 33" descr="Programmer female with solid fill">
            <a:extLst>
              <a:ext uri="{FF2B5EF4-FFF2-40B4-BE49-F238E27FC236}">
                <a16:creationId xmlns:a16="http://schemas.microsoft.com/office/drawing/2014/main" id="{CF2B149E-DC04-A048-31BD-04571D4AAC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763678" y="5486540"/>
            <a:ext cx="434368" cy="434368"/>
          </a:xfrm>
          <a:prstGeom prst="rect">
            <a:avLst/>
          </a:prstGeom>
        </p:spPr>
      </p:pic>
      <p:pic>
        <p:nvPicPr>
          <p:cNvPr id="36" name="Graphic 35" descr="Programmer male with solid fill">
            <a:extLst>
              <a:ext uri="{FF2B5EF4-FFF2-40B4-BE49-F238E27FC236}">
                <a16:creationId xmlns:a16="http://schemas.microsoft.com/office/drawing/2014/main" id="{7A9B053C-6D0D-CB79-E97A-F5C33FDE4A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27809" y="3498639"/>
            <a:ext cx="588221" cy="588221"/>
          </a:xfrm>
          <a:prstGeom prst="rect">
            <a:avLst/>
          </a:prstGeom>
        </p:spPr>
      </p:pic>
      <p:pic>
        <p:nvPicPr>
          <p:cNvPr id="37" name="Graphic 36" descr="Programmer male with solid fill">
            <a:extLst>
              <a:ext uri="{FF2B5EF4-FFF2-40B4-BE49-F238E27FC236}">
                <a16:creationId xmlns:a16="http://schemas.microsoft.com/office/drawing/2014/main" id="{67D33E92-E152-F23A-87B8-132F1441C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00176" y="4883374"/>
            <a:ext cx="434368" cy="434368"/>
          </a:xfrm>
          <a:prstGeom prst="rect">
            <a:avLst/>
          </a:prstGeom>
        </p:spPr>
      </p:pic>
      <p:pic>
        <p:nvPicPr>
          <p:cNvPr id="38" name="Graphic 37" descr="Programmer male with solid fill">
            <a:extLst>
              <a:ext uri="{FF2B5EF4-FFF2-40B4-BE49-F238E27FC236}">
                <a16:creationId xmlns:a16="http://schemas.microsoft.com/office/drawing/2014/main" id="{B0623B14-3192-07B5-4F9A-82620EB944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9111" y="5370292"/>
            <a:ext cx="434368" cy="434368"/>
          </a:xfrm>
          <a:prstGeom prst="rect">
            <a:avLst/>
          </a:prstGeom>
        </p:spPr>
      </p:pic>
      <p:pic>
        <p:nvPicPr>
          <p:cNvPr id="39" name="Graphic 38" descr="Programmer male with solid fill">
            <a:extLst>
              <a:ext uri="{FF2B5EF4-FFF2-40B4-BE49-F238E27FC236}">
                <a16:creationId xmlns:a16="http://schemas.microsoft.com/office/drawing/2014/main" id="{7FECA4A5-D1BC-CB49-91FB-7FDBBE929D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05115" y="4833505"/>
            <a:ext cx="434368" cy="434368"/>
          </a:xfrm>
          <a:prstGeom prst="rect">
            <a:avLst/>
          </a:prstGeom>
        </p:spPr>
      </p:pic>
      <p:pic>
        <p:nvPicPr>
          <p:cNvPr id="41" name="Graphic 40" descr="Medieval Tower with solid fill">
            <a:extLst>
              <a:ext uri="{FF2B5EF4-FFF2-40B4-BE49-F238E27FC236}">
                <a16:creationId xmlns:a16="http://schemas.microsoft.com/office/drawing/2014/main" id="{1F5D48D5-E208-DA78-F349-7AD256A9049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3268" y="3171913"/>
            <a:ext cx="914400" cy="914400"/>
          </a:xfrm>
          <a:prstGeom prst="rect">
            <a:avLst/>
          </a:prstGeom>
        </p:spPr>
      </p:pic>
      <p:pic>
        <p:nvPicPr>
          <p:cNvPr id="43" name="Graphic 42" descr="Rollercoaster Down with solid fill">
            <a:extLst>
              <a:ext uri="{FF2B5EF4-FFF2-40B4-BE49-F238E27FC236}">
                <a16:creationId xmlns:a16="http://schemas.microsoft.com/office/drawing/2014/main" id="{543E718D-0250-ECF5-7593-1D6F70A0B03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33268" y="5333170"/>
            <a:ext cx="914400" cy="914400"/>
          </a:xfrm>
          <a:prstGeom prst="rect">
            <a:avLst/>
          </a:prstGeom>
        </p:spPr>
      </p:pic>
      <p:pic>
        <p:nvPicPr>
          <p:cNvPr id="44" name="Graphic 43" descr="Programmer female with solid fill">
            <a:extLst>
              <a:ext uri="{FF2B5EF4-FFF2-40B4-BE49-F238E27FC236}">
                <a16:creationId xmlns:a16="http://schemas.microsoft.com/office/drawing/2014/main" id="{BD84FC56-7D1B-BFA3-A2A3-9E888C1385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525429" y="4867946"/>
            <a:ext cx="434368" cy="434368"/>
          </a:xfrm>
          <a:prstGeom prst="rect">
            <a:avLst/>
          </a:prstGeom>
        </p:spPr>
      </p:pic>
    </p:spTree>
    <p:extLst>
      <p:ext uri="{BB962C8B-B14F-4D97-AF65-F5344CB8AC3E}">
        <p14:creationId xmlns:p14="http://schemas.microsoft.com/office/powerpoint/2010/main" val="116710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anim calcmode="lin" valueType="num">
                                      <p:cBhvr>
                                        <p:cTn id="72" dur="1000" fill="hold"/>
                                        <p:tgtEl>
                                          <p:spTgt spid="28"/>
                                        </p:tgtEl>
                                        <p:attrNameLst>
                                          <p:attrName>ppt_x</p:attrName>
                                        </p:attrNameLst>
                                      </p:cBhvr>
                                      <p:tavLst>
                                        <p:tav tm="0">
                                          <p:val>
                                            <p:strVal val="#ppt_x"/>
                                          </p:val>
                                        </p:tav>
                                        <p:tav tm="100000">
                                          <p:val>
                                            <p:strVal val="#ppt_x"/>
                                          </p:val>
                                        </p:tav>
                                      </p:tavLst>
                                    </p:anim>
                                    <p:anim calcmode="lin" valueType="num">
                                      <p:cBhvr>
                                        <p:cTn id="73" dur="1000" fill="hold"/>
                                        <p:tgtEl>
                                          <p:spTgt spid="2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000"/>
                                        <p:tgtEl>
                                          <p:spTgt spid="30"/>
                                        </p:tgtEl>
                                      </p:cBhvr>
                                    </p:animEffect>
                                    <p:anim calcmode="lin" valueType="num">
                                      <p:cBhvr>
                                        <p:cTn id="82" dur="1000" fill="hold"/>
                                        <p:tgtEl>
                                          <p:spTgt spid="30"/>
                                        </p:tgtEl>
                                        <p:attrNameLst>
                                          <p:attrName>ppt_x</p:attrName>
                                        </p:attrNameLst>
                                      </p:cBhvr>
                                      <p:tavLst>
                                        <p:tav tm="0">
                                          <p:val>
                                            <p:strVal val="#ppt_x"/>
                                          </p:val>
                                        </p:tav>
                                        <p:tav tm="100000">
                                          <p:val>
                                            <p:strVal val="#ppt_x"/>
                                          </p:val>
                                        </p:tav>
                                      </p:tavLst>
                                    </p:anim>
                                    <p:anim calcmode="lin" valueType="num">
                                      <p:cBhvr>
                                        <p:cTn id="83" dur="1000" fill="hold"/>
                                        <p:tgtEl>
                                          <p:spTgt spid="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1000" fill="hold"/>
                                        <p:tgtEl>
                                          <p:spTgt spid="31"/>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anim calcmode="lin" valueType="num">
                                      <p:cBhvr>
                                        <p:cTn id="92" dur="1000" fill="hold"/>
                                        <p:tgtEl>
                                          <p:spTgt spid="34"/>
                                        </p:tgtEl>
                                        <p:attrNameLst>
                                          <p:attrName>ppt_x</p:attrName>
                                        </p:attrNameLst>
                                      </p:cBhvr>
                                      <p:tavLst>
                                        <p:tav tm="0">
                                          <p:val>
                                            <p:strVal val="#ppt_x"/>
                                          </p:val>
                                        </p:tav>
                                        <p:tav tm="100000">
                                          <p:val>
                                            <p:strVal val="#ppt_x"/>
                                          </p:val>
                                        </p:tav>
                                      </p:tavLst>
                                    </p:anim>
                                    <p:anim calcmode="lin" valueType="num">
                                      <p:cBhvr>
                                        <p:cTn id="93" dur="1000" fill="hold"/>
                                        <p:tgtEl>
                                          <p:spTgt spid="34"/>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1000"/>
                                        <p:tgtEl>
                                          <p:spTgt spid="37"/>
                                        </p:tgtEl>
                                      </p:cBhvr>
                                    </p:animEffect>
                                    <p:anim calcmode="lin" valueType="num">
                                      <p:cBhvr>
                                        <p:cTn id="97" dur="1000" fill="hold"/>
                                        <p:tgtEl>
                                          <p:spTgt spid="37"/>
                                        </p:tgtEl>
                                        <p:attrNameLst>
                                          <p:attrName>ppt_x</p:attrName>
                                        </p:attrNameLst>
                                      </p:cBhvr>
                                      <p:tavLst>
                                        <p:tav tm="0">
                                          <p:val>
                                            <p:strVal val="#ppt_x"/>
                                          </p:val>
                                        </p:tav>
                                        <p:tav tm="100000">
                                          <p:val>
                                            <p:strVal val="#ppt_x"/>
                                          </p:val>
                                        </p:tav>
                                      </p:tavLst>
                                    </p:anim>
                                    <p:anim calcmode="lin" valueType="num">
                                      <p:cBhvr>
                                        <p:cTn id="98" dur="1000" fill="hold"/>
                                        <p:tgtEl>
                                          <p:spTgt spid="3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1000"/>
                                        <p:tgtEl>
                                          <p:spTgt spid="38"/>
                                        </p:tgtEl>
                                      </p:cBhvr>
                                    </p:animEffect>
                                    <p:anim calcmode="lin" valueType="num">
                                      <p:cBhvr>
                                        <p:cTn id="102" dur="1000" fill="hold"/>
                                        <p:tgtEl>
                                          <p:spTgt spid="38"/>
                                        </p:tgtEl>
                                        <p:attrNameLst>
                                          <p:attrName>ppt_x</p:attrName>
                                        </p:attrNameLst>
                                      </p:cBhvr>
                                      <p:tavLst>
                                        <p:tav tm="0">
                                          <p:val>
                                            <p:strVal val="#ppt_x"/>
                                          </p:val>
                                        </p:tav>
                                        <p:tav tm="100000">
                                          <p:val>
                                            <p:strVal val="#ppt_x"/>
                                          </p:val>
                                        </p:tav>
                                      </p:tavLst>
                                    </p:anim>
                                    <p:anim calcmode="lin" valueType="num">
                                      <p:cBhvr>
                                        <p:cTn id="103" dur="1000" fill="hold"/>
                                        <p:tgtEl>
                                          <p:spTgt spid="38"/>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1000"/>
                                        <p:tgtEl>
                                          <p:spTgt spid="39"/>
                                        </p:tgtEl>
                                      </p:cBhvr>
                                    </p:animEffect>
                                    <p:anim calcmode="lin" valueType="num">
                                      <p:cBhvr>
                                        <p:cTn id="107" dur="1000" fill="hold"/>
                                        <p:tgtEl>
                                          <p:spTgt spid="39"/>
                                        </p:tgtEl>
                                        <p:attrNameLst>
                                          <p:attrName>ppt_x</p:attrName>
                                        </p:attrNameLst>
                                      </p:cBhvr>
                                      <p:tavLst>
                                        <p:tav tm="0">
                                          <p:val>
                                            <p:strVal val="#ppt_x"/>
                                          </p:val>
                                        </p:tav>
                                        <p:tav tm="100000">
                                          <p:val>
                                            <p:strVal val="#ppt_x"/>
                                          </p:val>
                                        </p:tav>
                                      </p:tavLst>
                                    </p:anim>
                                    <p:anim calcmode="lin" valueType="num">
                                      <p:cBhvr>
                                        <p:cTn id="108" dur="1000" fill="hold"/>
                                        <p:tgtEl>
                                          <p:spTgt spid="39"/>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1000"/>
                                        <p:tgtEl>
                                          <p:spTgt spid="43"/>
                                        </p:tgtEl>
                                      </p:cBhvr>
                                    </p:animEffect>
                                    <p:anim calcmode="lin" valueType="num">
                                      <p:cBhvr>
                                        <p:cTn id="112" dur="1000" fill="hold"/>
                                        <p:tgtEl>
                                          <p:spTgt spid="43"/>
                                        </p:tgtEl>
                                        <p:attrNameLst>
                                          <p:attrName>ppt_x</p:attrName>
                                        </p:attrNameLst>
                                      </p:cBhvr>
                                      <p:tavLst>
                                        <p:tav tm="0">
                                          <p:val>
                                            <p:strVal val="#ppt_x"/>
                                          </p:val>
                                        </p:tav>
                                        <p:tav tm="100000">
                                          <p:val>
                                            <p:strVal val="#ppt_x"/>
                                          </p:val>
                                        </p:tav>
                                      </p:tavLst>
                                    </p:anim>
                                    <p:anim calcmode="lin" valueType="num">
                                      <p:cBhvr>
                                        <p:cTn id="113" dur="1000" fill="hold"/>
                                        <p:tgtEl>
                                          <p:spTgt spid="43"/>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1000"/>
                                        <p:tgtEl>
                                          <p:spTgt spid="44"/>
                                        </p:tgtEl>
                                      </p:cBhvr>
                                    </p:animEffect>
                                    <p:anim calcmode="lin" valueType="num">
                                      <p:cBhvr>
                                        <p:cTn id="117" dur="1000" fill="hold"/>
                                        <p:tgtEl>
                                          <p:spTgt spid="44"/>
                                        </p:tgtEl>
                                        <p:attrNameLst>
                                          <p:attrName>ppt_x</p:attrName>
                                        </p:attrNameLst>
                                      </p:cBhvr>
                                      <p:tavLst>
                                        <p:tav tm="0">
                                          <p:val>
                                            <p:strVal val="#ppt_x"/>
                                          </p:val>
                                        </p:tav>
                                        <p:tav tm="100000">
                                          <p:val>
                                            <p:strVal val="#ppt_x"/>
                                          </p:val>
                                        </p:tav>
                                      </p:tavLst>
                                    </p:anim>
                                    <p:anim calcmode="lin" valueType="num">
                                      <p:cBhvr>
                                        <p:cTn id="11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1000"/>
                                        <p:tgtEl>
                                          <p:spTgt spid="19"/>
                                        </p:tgtEl>
                                      </p:cBhvr>
                                    </p:animEffect>
                                    <p:anim calcmode="lin" valueType="num">
                                      <p:cBhvr>
                                        <p:cTn id="124" dur="1000" fill="hold"/>
                                        <p:tgtEl>
                                          <p:spTgt spid="19"/>
                                        </p:tgtEl>
                                        <p:attrNameLst>
                                          <p:attrName>ppt_x</p:attrName>
                                        </p:attrNameLst>
                                      </p:cBhvr>
                                      <p:tavLst>
                                        <p:tav tm="0">
                                          <p:val>
                                            <p:strVal val="#ppt_x"/>
                                          </p:val>
                                        </p:tav>
                                        <p:tav tm="100000">
                                          <p:val>
                                            <p:strVal val="#ppt_x"/>
                                          </p:val>
                                        </p:tav>
                                      </p:tavLst>
                                    </p:anim>
                                    <p:anim calcmode="lin" valueType="num">
                                      <p:cBhvr>
                                        <p:cTn id="125" dur="1000" fill="hold"/>
                                        <p:tgtEl>
                                          <p:spTgt spid="19"/>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fade">
                                      <p:cBhvr>
                                        <p:cTn id="128" dur="1000"/>
                                        <p:tgtEl>
                                          <p:spTgt spid="13"/>
                                        </p:tgtEl>
                                      </p:cBhvr>
                                    </p:animEffect>
                                    <p:anim calcmode="lin" valueType="num">
                                      <p:cBhvr>
                                        <p:cTn id="129" dur="1000" fill="hold"/>
                                        <p:tgtEl>
                                          <p:spTgt spid="13"/>
                                        </p:tgtEl>
                                        <p:attrNameLst>
                                          <p:attrName>ppt_x</p:attrName>
                                        </p:attrNameLst>
                                      </p:cBhvr>
                                      <p:tavLst>
                                        <p:tav tm="0">
                                          <p:val>
                                            <p:strVal val="#ppt_x"/>
                                          </p:val>
                                        </p:tav>
                                        <p:tav tm="100000">
                                          <p:val>
                                            <p:strVal val="#ppt_x"/>
                                          </p:val>
                                        </p:tav>
                                      </p:tavLst>
                                    </p:anim>
                                    <p:anim calcmode="lin" valueType="num">
                                      <p:cBhvr>
                                        <p:cTn id="1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fade">
                                      <p:cBhvr>
                                        <p:cTn id="135" dur="1000"/>
                                        <p:tgtEl>
                                          <p:spTgt spid="10"/>
                                        </p:tgtEl>
                                      </p:cBhvr>
                                    </p:animEffect>
                                    <p:anim calcmode="lin" valueType="num">
                                      <p:cBhvr>
                                        <p:cTn id="136" dur="1000" fill="hold"/>
                                        <p:tgtEl>
                                          <p:spTgt spid="10"/>
                                        </p:tgtEl>
                                        <p:attrNameLst>
                                          <p:attrName>ppt_x</p:attrName>
                                        </p:attrNameLst>
                                      </p:cBhvr>
                                      <p:tavLst>
                                        <p:tav tm="0">
                                          <p:val>
                                            <p:strVal val="#ppt_x"/>
                                          </p:val>
                                        </p:tav>
                                        <p:tav tm="100000">
                                          <p:val>
                                            <p:strVal val="#ppt_x"/>
                                          </p:val>
                                        </p:tav>
                                      </p:tavLst>
                                    </p:anim>
                                    <p:anim calcmode="lin" valueType="num">
                                      <p:cBhvr>
                                        <p:cTn id="137" dur="1000" fill="hold"/>
                                        <p:tgtEl>
                                          <p:spTgt spid="10"/>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fade">
                                      <p:cBhvr>
                                        <p:cTn id="140" dur="1000"/>
                                        <p:tgtEl>
                                          <p:spTgt spid="12"/>
                                        </p:tgtEl>
                                      </p:cBhvr>
                                    </p:animEffect>
                                    <p:anim calcmode="lin" valueType="num">
                                      <p:cBhvr>
                                        <p:cTn id="141" dur="1000" fill="hold"/>
                                        <p:tgtEl>
                                          <p:spTgt spid="12"/>
                                        </p:tgtEl>
                                        <p:attrNameLst>
                                          <p:attrName>ppt_x</p:attrName>
                                        </p:attrNameLst>
                                      </p:cBhvr>
                                      <p:tavLst>
                                        <p:tav tm="0">
                                          <p:val>
                                            <p:strVal val="#ppt_x"/>
                                          </p:val>
                                        </p:tav>
                                        <p:tav tm="100000">
                                          <p:val>
                                            <p:strVal val="#ppt_x"/>
                                          </p:val>
                                        </p:tav>
                                      </p:tavLst>
                                    </p:anim>
                                    <p:anim calcmode="lin" valueType="num">
                                      <p:cBhvr>
                                        <p:cTn id="1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3" grpId="0"/>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E6B38254-01C5-25B0-19E9-3BABC70B8463}"/>
              </a:ext>
            </a:extLst>
          </p:cNvPr>
          <p:cNvSpPr/>
          <p:nvPr/>
        </p:nvSpPr>
        <p:spPr>
          <a:xfrm rot="10800000">
            <a:off x="5268219" y="0"/>
            <a:ext cx="7620467" cy="7641771"/>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F5B24186-56C6-AF4B-3D96-447343DB3522}"/>
              </a:ext>
            </a:extLst>
          </p:cNvPr>
          <p:cNvCxnSpPr>
            <a:cxnSpLocks/>
          </p:cNvCxnSpPr>
          <p:nvPr/>
        </p:nvCxnSpPr>
        <p:spPr>
          <a:xfrm>
            <a:off x="10227126" y="2274330"/>
            <a:ext cx="0" cy="323041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8EBF998-1F7F-7DBC-EE99-A4559E07C184}"/>
              </a:ext>
            </a:extLst>
          </p:cNvPr>
          <p:cNvSpPr>
            <a:spLocks noGrp="1"/>
          </p:cNvSpPr>
          <p:nvPr>
            <p:ph type="title"/>
          </p:nvPr>
        </p:nvSpPr>
        <p:spPr>
          <a:xfrm>
            <a:off x="304800" y="101409"/>
            <a:ext cx="11049001" cy="1325563"/>
          </a:xfrm>
        </p:spPr>
        <p:txBody>
          <a:bodyPr>
            <a:normAutofit/>
          </a:bodyPr>
          <a:lstStyle/>
          <a:p>
            <a:r>
              <a:rPr lang="pt-PT" sz="3500" dirty="0">
                <a:solidFill>
                  <a:schemeClr val="bg1"/>
                </a:solidFill>
                <a:latin typeface="Segoe UI Bold" panose="020B0802040204020203" pitchFamily="34" charset="0"/>
                <a:cs typeface="Segoe UI Bold" panose="020B0802040204020203" pitchFamily="34" charset="0"/>
              </a:rPr>
              <a:t>Mama, I just killed a man      (made IT function)</a:t>
            </a:r>
            <a:endParaRPr lang="en-US" sz="3500" dirty="0">
              <a:solidFill>
                <a:srgbClr val="FF0000"/>
              </a:solidFill>
              <a:latin typeface="Segoe UI Bold" panose="020B0802040204020203" pitchFamily="34" charset="0"/>
              <a:cs typeface="Segoe UI Bold" panose="020B0802040204020203" pitchFamily="34" charset="0"/>
            </a:endParaRPr>
          </a:p>
        </p:txBody>
      </p:sp>
      <p:sp>
        <p:nvSpPr>
          <p:cNvPr id="3" name="TextBox 2">
            <a:extLst>
              <a:ext uri="{FF2B5EF4-FFF2-40B4-BE49-F238E27FC236}">
                <a16:creationId xmlns:a16="http://schemas.microsoft.com/office/drawing/2014/main" id="{8B2BE30F-053F-909B-C80E-585004F8817F}"/>
              </a:ext>
            </a:extLst>
          </p:cNvPr>
          <p:cNvSpPr txBox="1"/>
          <p:nvPr/>
        </p:nvSpPr>
        <p:spPr>
          <a:xfrm>
            <a:off x="8828313" y="1527421"/>
            <a:ext cx="2797629" cy="715089"/>
          </a:xfrm>
          <a:prstGeom prst="roundRect">
            <a:avLst/>
          </a:prstGeom>
          <a:solidFill>
            <a:srgbClr val="0F8AB5"/>
          </a:solidFill>
          <a:ln w="28575">
            <a:solidFill>
              <a:schemeClr val="bg1"/>
            </a:solidFill>
          </a:ln>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Where was the business maturity assessment?</a:t>
            </a:r>
            <a:endParaRPr lang="en-GB" sz="1800" b="1" dirty="0">
              <a:solidFill>
                <a:schemeClr val="bg1"/>
              </a:solidFill>
            </a:endParaRPr>
          </a:p>
        </p:txBody>
      </p:sp>
      <p:sp>
        <p:nvSpPr>
          <p:cNvPr id="4" name="TextBox 3">
            <a:extLst>
              <a:ext uri="{FF2B5EF4-FFF2-40B4-BE49-F238E27FC236}">
                <a16:creationId xmlns:a16="http://schemas.microsoft.com/office/drawing/2014/main" id="{A6633C51-843B-BE88-A1B9-9216049717F8}"/>
              </a:ext>
            </a:extLst>
          </p:cNvPr>
          <p:cNvSpPr txBox="1"/>
          <p:nvPr/>
        </p:nvSpPr>
        <p:spPr>
          <a:xfrm>
            <a:off x="8828313" y="2869753"/>
            <a:ext cx="2797627" cy="715089"/>
          </a:xfrm>
          <a:prstGeom prst="roundRect">
            <a:avLst/>
          </a:prstGeom>
          <a:solidFill>
            <a:srgbClr val="0F8AB5"/>
          </a:solidFill>
          <a:ln w="28575">
            <a:solidFill>
              <a:schemeClr val="bg1"/>
            </a:solidFill>
          </a:ln>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No leadership alignment or Change Champions?</a:t>
            </a:r>
            <a:endParaRPr lang="en-GB" sz="1800" b="1" dirty="0">
              <a:solidFill>
                <a:schemeClr val="bg1"/>
              </a:solidFill>
            </a:endParaRPr>
          </a:p>
        </p:txBody>
      </p:sp>
      <p:sp>
        <p:nvSpPr>
          <p:cNvPr id="5" name="TextBox 4">
            <a:extLst>
              <a:ext uri="{FF2B5EF4-FFF2-40B4-BE49-F238E27FC236}">
                <a16:creationId xmlns:a16="http://schemas.microsoft.com/office/drawing/2014/main" id="{B8A2EB3D-4DF4-2903-2428-60649EF1B610}"/>
              </a:ext>
            </a:extLst>
          </p:cNvPr>
          <p:cNvSpPr txBox="1"/>
          <p:nvPr/>
        </p:nvSpPr>
        <p:spPr>
          <a:xfrm>
            <a:off x="8828312" y="4212085"/>
            <a:ext cx="2797628" cy="715089"/>
          </a:xfrm>
          <a:prstGeom prst="roundRect">
            <a:avLst/>
          </a:prstGeom>
          <a:solidFill>
            <a:srgbClr val="0F8AB5"/>
          </a:solidFill>
          <a:ln w="28575">
            <a:solidFill>
              <a:schemeClr val="bg1"/>
            </a:solidFill>
          </a:ln>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Did no one communicate the licensing process?</a:t>
            </a:r>
            <a:endParaRPr lang="en-GB" sz="1800" b="1" dirty="0">
              <a:solidFill>
                <a:schemeClr val="bg1"/>
              </a:solidFill>
            </a:endParaRPr>
          </a:p>
        </p:txBody>
      </p:sp>
      <p:sp>
        <p:nvSpPr>
          <p:cNvPr id="8" name="TextBox 7">
            <a:extLst>
              <a:ext uri="{FF2B5EF4-FFF2-40B4-BE49-F238E27FC236}">
                <a16:creationId xmlns:a16="http://schemas.microsoft.com/office/drawing/2014/main" id="{5A88CAE8-5290-59A8-D9CC-58C48984FBA5}"/>
              </a:ext>
            </a:extLst>
          </p:cNvPr>
          <p:cNvSpPr txBox="1"/>
          <p:nvPr/>
        </p:nvSpPr>
        <p:spPr>
          <a:xfrm>
            <a:off x="8828312" y="5504747"/>
            <a:ext cx="2797628" cy="715089"/>
          </a:xfrm>
          <a:prstGeom prst="roundRect">
            <a:avLst/>
          </a:prstGeom>
          <a:solidFill>
            <a:srgbClr val="0F8AB5"/>
          </a:solidFill>
          <a:ln w="28575">
            <a:solidFill>
              <a:schemeClr val="bg1"/>
            </a:solidFill>
          </a:ln>
        </p:spPr>
        <p:txBody>
          <a:bodyPr wrap="square">
            <a:spAutoFit/>
          </a:bodyPr>
          <a:lstStyle/>
          <a:p>
            <a:r>
              <a:rPr lang="en-US" b="1" dirty="0">
                <a:solidFill>
                  <a:schemeClr val="bg1"/>
                </a:solidFill>
                <a:latin typeface="Segoe UI Light" panose="020B0502040204020203" pitchFamily="34" charset="0"/>
                <a:cs typeface="Segoe UI Light" panose="020B0502040204020203" pitchFamily="34" charset="0"/>
              </a:rPr>
              <a:t>And many more Change Management misses…</a:t>
            </a:r>
            <a:endParaRPr lang="en-GB" dirty="0">
              <a:solidFill>
                <a:schemeClr val="bg1"/>
              </a:solidFill>
            </a:endParaRPr>
          </a:p>
        </p:txBody>
      </p:sp>
      <p:pic>
        <p:nvPicPr>
          <p:cNvPr id="17" name="Picture 2" descr="SMGraphic_Iceberg_Jan11_2016">
            <a:extLst>
              <a:ext uri="{FF2B5EF4-FFF2-40B4-BE49-F238E27FC236}">
                <a16:creationId xmlns:a16="http://schemas.microsoft.com/office/drawing/2014/main" id="{E21992FB-711C-D3A1-2B15-73C493858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86" y="1527421"/>
            <a:ext cx="7736769" cy="4692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428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yellow machine with blue and yellow gears and icons&#10;&#10;Description automatically generated with medium confidence">
            <a:extLst>
              <a:ext uri="{FF2B5EF4-FFF2-40B4-BE49-F238E27FC236}">
                <a16:creationId xmlns:a16="http://schemas.microsoft.com/office/drawing/2014/main" id="{20CAA4B2-6BF9-4105-1DE5-E609936E4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67" r="22040" b="263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6">
            <a:extLst>
              <a:ext uri="{FF2B5EF4-FFF2-40B4-BE49-F238E27FC236}">
                <a16:creationId xmlns:a16="http://schemas.microsoft.com/office/drawing/2014/main" id="{31D0A8A0-3A43-74D7-A657-DB0319662643}"/>
              </a:ext>
            </a:extLst>
          </p:cNvPr>
          <p:cNvSpPr>
            <a:spLocks noGrp="1"/>
          </p:cNvSpPr>
          <p:nvPr>
            <p:ph type="title"/>
          </p:nvPr>
        </p:nvSpPr>
        <p:spPr>
          <a:xfrm>
            <a:off x="304800" y="101409"/>
            <a:ext cx="3088640" cy="1325563"/>
          </a:xfrm>
          <a:solidFill>
            <a:schemeClr val="tx1"/>
          </a:solidFill>
        </p:spPr>
        <p:txBody>
          <a:bodyPr>
            <a:normAutofit/>
          </a:bodyPr>
          <a:lstStyle/>
          <a:p>
            <a:r>
              <a:rPr lang="en-US" sz="3500" dirty="0">
                <a:solidFill>
                  <a:srgbClr val="FF0000"/>
                </a:solidFill>
                <a:latin typeface="Segoe UI Light" panose="020B0502040204020203" pitchFamily="34" charset="0"/>
                <a:cs typeface="Segoe UI Light" panose="020B0502040204020203" pitchFamily="34" charset="0"/>
              </a:rPr>
              <a:t> </a:t>
            </a:r>
          </a:p>
        </p:txBody>
      </p:sp>
      <p:sp>
        <p:nvSpPr>
          <p:cNvPr id="3" name="TextBox 2">
            <a:extLst>
              <a:ext uri="{FF2B5EF4-FFF2-40B4-BE49-F238E27FC236}">
                <a16:creationId xmlns:a16="http://schemas.microsoft.com/office/drawing/2014/main" id="{FCC8A929-0CB3-D36A-0135-27FD24555645}"/>
              </a:ext>
            </a:extLst>
          </p:cNvPr>
          <p:cNvSpPr txBox="1"/>
          <p:nvPr/>
        </p:nvSpPr>
        <p:spPr>
          <a:xfrm>
            <a:off x="304799" y="1528371"/>
            <a:ext cx="6498771" cy="1446550"/>
          </a:xfrm>
          <a:prstGeom prst="rect">
            <a:avLst/>
          </a:prstGeom>
          <a:noFill/>
        </p:spPr>
        <p:txBody>
          <a:bodyPr wrap="square">
            <a:spAutoFit/>
          </a:bodyPr>
          <a:lstStyle/>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Without Governance Framework or Change Management, it’s </a:t>
            </a:r>
            <a:r>
              <a:rPr lang="en-US" sz="2400" b="1" dirty="0">
                <a:solidFill>
                  <a:srgbClr val="17B8EB"/>
                </a:solidFill>
                <a:latin typeface="Segoe UI Light" panose="020B0502040204020203" pitchFamily="34" charset="0"/>
                <a:cs typeface="Segoe UI Light" panose="020B0502040204020203" pitchFamily="34" charset="0"/>
              </a:rPr>
              <a:t>garbage in-garbage out</a:t>
            </a:r>
          </a:p>
          <a:p>
            <a:pPr marL="342900" indent="-342900">
              <a:buFont typeface="Wingdings" panose="05000000000000000000" pitchFamily="2" charset="2"/>
              <a:buChar char="§"/>
            </a:pPr>
            <a:endParaRPr lang="en-US" sz="2400" b="1" dirty="0">
              <a:solidFill>
                <a:srgbClr val="17B8EB"/>
              </a:solidFill>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
            </a:pPr>
            <a:r>
              <a:rPr lang="en-US" sz="2000" b="1" dirty="0">
                <a:solidFill>
                  <a:schemeClr val="bg1"/>
                </a:solidFill>
                <a:latin typeface="Segoe UI Light" panose="020B0502040204020203" pitchFamily="34" charset="0"/>
                <a:cs typeface="Segoe UI Light" panose="020B0502040204020203" pitchFamily="34" charset="0"/>
              </a:rPr>
              <a:t>From cradle to grave with Change Management:</a:t>
            </a:r>
            <a:endParaRPr lang="en-GB" sz="2000" dirty="0">
              <a:solidFill>
                <a:srgbClr val="17B8EB"/>
              </a:solidFill>
            </a:endParaRPr>
          </a:p>
        </p:txBody>
      </p:sp>
      <p:sp>
        <p:nvSpPr>
          <p:cNvPr id="7" name="Block Arc 6">
            <a:extLst>
              <a:ext uri="{FF2B5EF4-FFF2-40B4-BE49-F238E27FC236}">
                <a16:creationId xmlns:a16="http://schemas.microsoft.com/office/drawing/2014/main" id="{F27D8D8D-45B1-EC4F-354D-AB83C1727DF4}"/>
              </a:ext>
            </a:extLst>
          </p:cNvPr>
          <p:cNvSpPr/>
          <p:nvPr/>
        </p:nvSpPr>
        <p:spPr>
          <a:xfrm>
            <a:off x="-3246194" y="2444107"/>
            <a:ext cx="4118350" cy="4118350"/>
          </a:xfrm>
          <a:prstGeom prst="blockArc">
            <a:avLst>
              <a:gd name="adj1" fmla="val 18900000"/>
              <a:gd name="adj2" fmla="val 2700000"/>
              <a:gd name="adj3" fmla="val 524"/>
            </a:avLst>
          </a:prstGeom>
          <a:solidFill>
            <a:schemeClr val="bg1">
              <a:lumMod val="95000"/>
            </a:schemeClr>
          </a:solidFill>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1213E93F-3BB5-2EBB-5552-6D944D476369}"/>
              </a:ext>
            </a:extLst>
          </p:cNvPr>
          <p:cNvSpPr/>
          <p:nvPr/>
        </p:nvSpPr>
        <p:spPr>
          <a:xfrm>
            <a:off x="609594" y="3300429"/>
            <a:ext cx="5668893"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marL="0" lvl="0" indent="0" algn="ctr" defTabSz="1244600">
              <a:lnSpc>
                <a:spcPct val="90000"/>
              </a:lnSpc>
              <a:spcBef>
                <a:spcPct val="0"/>
              </a:spcBef>
              <a:spcAft>
                <a:spcPct val="35000"/>
              </a:spcAft>
              <a:buNone/>
            </a:pPr>
            <a:r>
              <a:rPr lang="en-US" sz="2300" b="1" kern="1200" dirty="0">
                <a:solidFill>
                  <a:schemeClr val="tx1"/>
                </a:solidFill>
                <a:latin typeface="Segoe UI Light" panose="020B0502040204020203" pitchFamily="34" charset="0"/>
                <a:cs typeface="Segoe UI Light" panose="020B0502040204020203" pitchFamily="34" charset="0"/>
              </a:rPr>
              <a:t>Data mapping, dictionaries &amp; reporting</a:t>
            </a:r>
            <a:endParaRPr lang="en-GB" sz="2300" b="1" kern="1200" dirty="0">
              <a:solidFill>
                <a:schemeClr val="tx1"/>
              </a:solidFill>
              <a:latin typeface="Segoe UI Light" panose="020B0502040204020203" pitchFamily="34" charset="0"/>
              <a:cs typeface="Segoe UI Light" panose="020B0502040204020203" pitchFamily="34" charset="0"/>
            </a:endParaRPr>
          </a:p>
        </p:txBody>
      </p:sp>
      <p:sp>
        <p:nvSpPr>
          <p:cNvPr id="10" name="Oval 9">
            <a:extLst>
              <a:ext uri="{FF2B5EF4-FFF2-40B4-BE49-F238E27FC236}">
                <a16:creationId xmlns:a16="http://schemas.microsoft.com/office/drawing/2014/main" id="{E30D502A-AE9E-14EF-7861-58215732B216}"/>
              </a:ext>
            </a:extLst>
          </p:cNvPr>
          <p:cNvSpPr/>
          <p:nvPr/>
        </p:nvSpPr>
        <p:spPr>
          <a:xfrm>
            <a:off x="227567" y="3224023"/>
            <a:ext cx="764053" cy="764053"/>
          </a:xfrm>
          <a:prstGeom prst="ellipse">
            <a:avLst/>
          </a:prstGeom>
          <a:solidFill>
            <a:srgbClr val="17B8EB"/>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latin typeface="Segoe UI Light" panose="020B0502040204020203" pitchFamily="34" charset="0"/>
              <a:cs typeface="Segoe UI Light" panose="020B0502040204020203" pitchFamily="34" charset="0"/>
            </a:endParaRPr>
          </a:p>
        </p:txBody>
      </p:sp>
      <p:sp>
        <p:nvSpPr>
          <p:cNvPr id="11" name="Freeform: Shape 10">
            <a:extLst>
              <a:ext uri="{FF2B5EF4-FFF2-40B4-BE49-F238E27FC236}">
                <a16:creationId xmlns:a16="http://schemas.microsoft.com/office/drawing/2014/main" id="{517A50E6-1793-540D-F140-855B068942A4}"/>
              </a:ext>
            </a:extLst>
          </p:cNvPr>
          <p:cNvSpPr/>
          <p:nvPr/>
        </p:nvSpPr>
        <p:spPr>
          <a:xfrm>
            <a:off x="831781" y="4217293"/>
            <a:ext cx="5446706" cy="611242"/>
          </a:xfrm>
          <a:custGeom>
            <a:avLst/>
            <a:gdLst>
              <a:gd name="connsiteX0" fmla="*/ 0 w 5548950"/>
              <a:gd name="connsiteY0" fmla="*/ 101876 h 611242"/>
              <a:gd name="connsiteX1" fmla="*/ 101876 w 5548950"/>
              <a:gd name="connsiteY1" fmla="*/ 0 h 611242"/>
              <a:gd name="connsiteX2" fmla="*/ 5447074 w 5548950"/>
              <a:gd name="connsiteY2" fmla="*/ 0 h 611242"/>
              <a:gd name="connsiteX3" fmla="*/ 5548950 w 5548950"/>
              <a:gd name="connsiteY3" fmla="*/ 101876 h 611242"/>
              <a:gd name="connsiteX4" fmla="*/ 5548950 w 5548950"/>
              <a:gd name="connsiteY4" fmla="*/ 509366 h 611242"/>
              <a:gd name="connsiteX5" fmla="*/ 5447074 w 5548950"/>
              <a:gd name="connsiteY5" fmla="*/ 611242 h 611242"/>
              <a:gd name="connsiteX6" fmla="*/ 101876 w 5548950"/>
              <a:gd name="connsiteY6" fmla="*/ 611242 h 611242"/>
              <a:gd name="connsiteX7" fmla="*/ 0 w 5548950"/>
              <a:gd name="connsiteY7" fmla="*/ 509366 h 611242"/>
              <a:gd name="connsiteX8" fmla="*/ 0 w 5548950"/>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50" h="611242">
                <a:moveTo>
                  <a:pt x="0" y="101876"/>
                </a:moveTo>
                <a:cubicBezTo>
                  <a:pt x="0" y="45611"/>
                  <a:pt x="45611" y="0"/>
                  <a:pt x="101876" y="0"/>
                </a:cubicBezTo>
                <a:lnTo>
                  <a:pt x="5447074" y="0"/>
                </a:lnTo>
                <a:cubicBezTo>
                  <a:pt x="5503339" y="0"/>
                  <a:pt x="5548950" y="45611"/>
                  <a:pt x="5548950" y="101876"/>
                </a:cubicBezTo>
                <a:lnTo>
                  <a:pt x="5548950" y="509366"/>
                </a:lnTo>
                <a:cubicBezTo>
                  <a:pt x="5548950" y="565631"/>
                  <a:pt x="5503339" y="611242"/>
                  <a:pt x="5447074"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marL="0" lvl="0" indent="0" algn="ctr" defTabSz="1244600">
              <a:lnSpc>
                <a:spcPct val="90000"/>
              </a:lnSpc>
              <a:spcBef>
                <a:spcPct val="0"/>
              </a:spcBef>
              <a:spcAft>
                <a:spcPct val="35000"/>
              </a:spcAft>
              <a:buNone/>
            </a:pPr>
            <a:r>
              <a:rPr lang="en-US" sz="2400" b="1" dirty="0">
                <a:solidFill>
                  <a:schemeClr val="tx1"/>
                </a:solidFill>
                <a:latin typeface="Segoe UI Light" panose="020B0502040204020203" pitchFamily="34" charset="0"/>
                <a:cs typeface="Segoe UI Light" panose="020B0502040204020203" pitchFamily="34" charset="0"/>
              </a:rPr>
              <a:t>CRUD permissions &amp; configuration</a:t>
            </a:r>
            <a:endParaRPr lang="en-GB" sz="2400" b="1" kern="1200" dirty="0">
              <a:solidFill>
                <a:schemeClr val="tx1"/>
              </a:solidFill>
              <a:latin typeface="Segoe UI Light" panose="020B0502040204020203" pitchFamily="34" charset="0"/>
              <a:cs typeface="Segoe UI Light" panose="020B0502040204020203" pitchFamily="34" charset="0"/>
            </a:endParaRPr>
          </a:p>
        </p:txBody>
      </p:sp>
      <p:sp>
        <p:nvSpPr>
          <p:cNvPr id="12" name="Oval 11">
            <a:extLst>
              <a:ext uri="{FF2B5EF4-FFF2-40B4-BE49-F238E27FC236}">
                <a16:creationId xmlns:a16="http://schemas.microsoft.com/office/drawing/2014/main" id="{9240A0D1-DDD6-3D27-FE46-4796DA14A2BE}"/>
              </a:ext>
            </a:extLst>
          </p:cNvPr>
          <p:cNvSpPr/>
          <p:nvPr/>
        </p:nvSpPr>
        <p:spPr>
          <a:xfrm>
            <a:off x="449754" y="4140887"/>
            <a:ext cx="764053" cy="764053"/>
          </a:xfrm>
          <a:prstGeom prst="ellipse">
            <a:avLst/>
          </a:prstGeom>
          <a:solidFill>
            <a:srgbClr val="17B8EB"/>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sp>
        <p:nvSpPr>
          <p:cNvPr id="13" name="Freeform: Shape 12">
            <a:extLst>
              <a:ext uri="{FF2B5EF4-FFF2-40B4-BE49-F238E27FC236}">
                <a16:creationId xmlns:a16="http://schemas.microsoft.com/office/drawing/2014/main" id="{AA5F5CB1-790C-17E4-2953-3BA832691126}"/>
              </a:ext>
            </a:extLst>
          </p:cNvPr>
          <p:cNvSpPr/>
          <p:nvPr/>
        </p:nvSpPr>
        <p:spPr>
          <a:xfrm>
            <a:off x="609594" y="5134157"/>
            <a:ext cx="5668893" cy="611242"/>
          </a:xfrm>
          <a:custGeom>
            <a:avLst/>
            <a:gdLst>
              <a:gd name="connsiteX0" fmla="*/ 0 w 5771136"/>
              <a:gd name="connsiteY0" fmla="*/ 101876 h 611242"/>
              <a:gd name="connsiteX1" fmla="*/ 101876 w 5771136"/>
              <a:gd name="connsiteY1" fmla="*/ 0 h 611242"/>
              <a:gd name="connsiteX2" fmla="*/ 5669260 w 5771136"/>
              <a:gd name="connsiteY2" fmla="*/ 0 h 611242"/>
              <a:gd name="connsiteX3" fmla="*/ 5771136 w 5771136"/>
              <a:gd name="connsiteY3" fmla="*/ 101876 h 611242"/>
              <a:gd name="connsiteX4" fmla="*/ 5771136 w 5771136"/>
              <a:gd name="connsiteY4" fmla="*/ 509366 h 611242"/>
              <a:gd name="connsiteX5" fmla="*/ 5669260 w 5771136"/>
              <a:gd name="connsiteY5" fmla="*/ 611242 h 611242"/>
              <a:gd name="connsiteX6" fmla="*/ 101876 w 5771136"/>
              <a:gd name="connsiteY6" fmla="*/ 611242 h 611242"/>
              <a:gd name="connsiteX7" fmla="*/ 0 w 5771136"/>
              <a:gd name="connsiteY7" fmla="*/ 509366 h 611242"/>
              <a:gd name="connsiteX8" fmla="*/ 0 w 5771136"/>
              <a:gd name="connsiteY8" fmla="*/ 101876 h 6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1136" h="611242">
                <a:moveTo>
                  <a:pt x="0" y="101876"/>
                </a:moveTo>
                <a:cubicBezTo>
                  <a:pt x="0" y="45611"/>
                  <a:pt x="45611" y="0"/>
                  <a:pt x="101876" y="0"/>
                </a:cubicBezTo>
                <a:lnTo>
                  <a:pt x="5669260" y="0"/>
                </a:lnTo>
                <a:cubicBezTo>
                  <a:pt x="5725525" y="0"/>
                  <a:pt x="5771136" y="45611"/>
                  <a:pt x="5771136" y="101876"/>
                </a:cubicBezTo>
                <a:lnTo>
                  <a:pt x="5771136" y="509366"/>
                </a:lnTo>
                <a:cubicBezTo>
                  <a:pt x="5771136" y="565631"/>
                  <a:pt x="5725525" y="611242"/>
                  <a:pt x="5669260" y="611242"/>
                </a:cubicBezTo>
                <a:lnTo>
                  <a:pt x="101876" y="611242"/>
                </a:lnTo>
                <a:cubicBezTo>
                  <a:pt x="45611" y="611242"/>
                  <a:pt x="0" y="565631"/>
                  <a:pt x="0" y="509366"/>
                </a:cubicBezTo>
                <a:lnTo>
                  <a:pt x="0" y="101876"/>
                </a:lnTo>
                <a:close/>
              </a:path>
            </a:pathLst>
          </a:custGeom>
          <a:solidFill>
            <a:schemeClr val="bg1">
              <a:lumMod val="8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5012" tIns="100958" rIns="100958" bIns="100958" numCol="1" spcCol="1270" anchor="ctr" anchorCtr="0">
            <a:noAutofit/>
          </a:bodyPr>
          <a:lstStyle/>
          <a:p>
            <a:pPr marL="0" lvl="0" indent="0" algn="ctr" defTabSz="1244600">
              <a:lnSpc>
                <a:spcPct val="90000"/>
              </a:lnSpc>
              <a:spcBef>
                <a:spcPct val="0"/>
              </a:spcBef>
              <a:spcAft>
                <a:spcPct val="35000"/>
              </a:spcAft>
              <a:buNone/>
            </a:pPr>
            <a:r>
              <a:rPr lang="en-US" sz="2400" b="1" dirty="0">
                <a:solidFill>
                  <a:schemeClr val="tx1"/>
                </a:solidFill>
                <a:latin typeface="Segoe UI Light" panose="020B0502040204020203" pitchFamily="34" charset="0"/>
                <a:cs typeface="Segoe UI Light" panose="020B0502040204020203" pitchFamily="34" charset="0"/>
              </a:rPr>
              <a:t>Model changes, integrity &amp; compliance</a:t>
            </a:r>
            <a:endParaRPr lang="en-GB" sz="2400" b="1" kern="1200" dirty="0">
              <a:solidFill>
                <a:schemeClr val="tx1"/>
              </a:solidFill>
              <a:latin typeface="Segoe UI Light" panose="020B0502040204020203" pitchFamily="34" charset="0"/>
              <a:cs typeface="Segoe UI Light" panose="020B0502040204020203" pitchFamily="34" charset="0"/>
            </a:endParaRPr>
          </a:p>
        </p:txBody>
      </p:sp>
      <p:sp>
        <p:nvSpPr>
          <p:cNvPr id="14" name="Oval 13">
            <a:extLst>
              <a:ext uri="{FF2B5EF4-FFF2-40B4-BE49-F238E27FC236}">
                <a16:creationId xmlns:a16="http://schemas.microsoft.com/office/drawing/2014/main" id="{20DCABEF-99F8-5A9E-F55B-CC4284934661}"/>
              </a:ext>
            </a:extLst>
          </p:cNvPr>
          <p:cNvSpPr/>
          <p:nvPr/>
        </p:nvSpPr>
        <p:spPr>
          <a:xfrm>
            <a:off x="227567" y="5057751"/>
            <a:ext cx="764053" cy="764053"/>
          </a:xfrm>
          <a:prstGeom prst="ellipse">
            <a:avLst/>
          </a:prstGeom>
          <a:solidFill>
            <a:srgbClr val="17B8EB"/>
          </a:solidFill>
          <a:ln>
            <a:solidFill>
              <a:schemeClr val="bg1"/>
            </a:solidFill>
          </a:ln>
          <a:effectLst>
            <a:outerShdw blurRad="50800" dist="38100" dir="2700000" algn="t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solidFill>
                <a:schemeClr val="tx1"/>
              </a:solidFill>
              <a:latin typeface="Segoe UI Light" panose="020B0502040204020203" pitchFamily="34" charset="0"/>
              <a:cs typeface="Segoe UI Light" panose="020B0502040204020203" pitchFamily="34" charset="0"/>
            </a:endParaRPr>
          </a:p>
        </p:txBody>
      </p:sp>
      <p:pic>
        <p:nvPicPr>
          <p:cNvPr id="16" name="Graphic 15" descr="Open book outline">
            <a:extLst>
              <a:ext uri="{FF2B5EF4-FFF2-40B4-BE49-F238E27FC236}">
                <a16:creationId xmlns:a16="http://schemas.microsoft.com/office/drawing/2014/main" id="{8741F98D-1DA7-20F9-C0B5-FAE493FEE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35751" y="3339922"/>
            <a:ext cx="556023" cy="556023"/>
          </a:xfrm>
          <a:prstGeom prst="rect">
            <a:avLst/>
          </a:prstGeom>
        </p:spPr>
      </p:pic>
      <p:pic>
        <p:nvPicPr>
          <p:cNvPr id="17" name="Graphic 16" descr="Connections with solid fill">
            <a:extLst>
              <a:ext uri="{FF2B5EF4-FFF2-40B4-BE49-F238E27FC236}">
                <a16:creationId xmlns:a16="http://schemas.microsoft.com/office/drawing/2014/main" id="{7C3ABC13-FD19-E493-A35C-F5E6376C5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56767" y="4244901"/>
            <a:ext cx="556023" cy="556023"/>
          </a:xfrm>
          <a:prstGeom prst="rect">
            <a:avLst/>
          </a:prstGeom>
        </p:spPr>
      </p:pic>
      <p:pic>
        <p:nvPicPr>
          <p:cNvPr id="18" name="Graphic 17" descr="Server with solid fill">
            <a:extLst>
              <a:ext uri="{FF2B5EF4-FFF2-40B4-BE49-F238E27FC236}">
                <a16:creationId xmlns:a16="http://schemas.microsoft.com/office/drawing/2014/main" id="{B0131012-EDAD-3907-A6A1-23F3FAD5A8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30363" y="5173428"/>
            <a:ext cx="556023" cy="556023"/>
          </a:xfrm>
          <a:prstGeom prst="rect">
            <a:avLst/>
          </a:prstGeom>
        </p:spPr>
      </p:pic>
      <p:sp>
        <p:nvSpPr>
          <p:cNvPr id="20" name="TextBox 19">
            <a:extLst>
              <a:ext uri="{FF2B5EF4-FFF2-40B4-BE49-F238E27FC236}">
                <a16:creationId xmlns:a16="http://schemas.microsoft.com/office/drawing/2014/main" id="{EAB05811-7317-3D41-653F-734077FEF0CF}"/>
              </a:ext>
            </a:extLst>
          </p:cNvPr>
          <p:cNvSpPr txBox="1"/>
          <p:nvPr/>
        </p:nvSpPr>
        <p:spPr>
          <a:xfrm>
            <a:off x="8427284" y="1035234"/>
            <a:ext cx="1389888" cy="369332"/>
          </a:xfrm>
          <a:prstGeom prst="rect">
            <a:avLst/>
          </a:prstGeom>
          <a:noFill/>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No Hygiene</a:t>
            </a:r>
            <a:endParaRPr lang="en-GB" dirty="0"/>
          </a:p>
        </p:txBody>
      </p:sp>
      <p:sp>
        <p:nvSpPr>
          <p:cNvPr id="21" name="TextBox 20">
            <a:extLst>
              <a:ext uri="{FF2B5EF4-FFF2-40B4-BE49-F238E27FC236}">
                <a16:creationId xmlns:a16="http://schemas.microsoft.com/office/drawing/2014/main" id="{DFBFCC17-9FB2-F9AC-C949-1D865A3B9FE0}"/>
              </a:ext>
            </a:extLst>
          </p:cNvPr>
          <p:cNvSpPr txBox="1"/>
          <p:nvPr/>
        </p:nvSpPr>
        <p:spPr>
          <a:xfrm>
            <a:off x="8349343" y="5227782"/>
            <a:ext cx="1545771" cy="369332"/>
          </a:xfrm>
          <a:prstGeom prst="rect">
            <a:avLst/>
          </a:prstGeom>
          <a:noFill/>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Inc</a:t>
            </a:r>
            <a:r>
              <a:rPr lang="en-US" sz="1800" b="1" dirty="0">
                <a:solidFill>
                  <a:schemeClr val="bg1"/>
                </a:solidFill>
                <a:latin typeface="Segoe UI Light" panose="020B0502040204020203" pitchFamily="34" charset="0"/>
                <a:cs typeface="Segoe UI Light" panose="020B0502040204020203" pitchFamily="34" charset="0"/>
              </a:rPr>
              <a:t>onsistency</a:t>
            </a:r>
            <a:endParaRPr lang="en-GB" dirty="0"/>
          </a:p>
        </p:txBody>
      </p:sp>
      <p:sp>
        <p:nvSpPr>
          <p:cNvPr id="22" name="TextBox 21">
            <a:extLst>
              <a:ext uri="{FF2B5EF4-FFF2-40B4-BE49-F238E27FC236}">
                <a16:creationId xmlns:a16="http://schemas.microsoft.com/office/drawing/2014/main" id="{96719137-D3D6-CB47-11C2-D64D9E7C2D91}"/>
              </a:ext>
            </a:extLst>
          </p:cNvPr>
          <p:cNvSpPr txBox="1"/>
          <p:nvPr/>
        </p:nvSpPr>
        <p:spPr>
          <a:xfrm>
            <a:off x="9558087" y="3987752"/>
            <a:ext cx="1345287" cy="646331"/>
          </a:xfrm>
          <a:prstGeom prst="rect">
            <a:avLst/>
          </a:prstGeom>
          <a:noFill/>
        </p:spPr>
        <p:txBody>
          <a:bodyPr wrap="square">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No oversight</a:t>
            </a:r>
            <a:endParaRPr lang="en-GB" dirty="0"/>
          </a:p>
        </p:txBody>
      </p:sp>
      <p:sp>
        <p:nvSpPr>
          <p:cNvPr id="23" name="TextBox 22">
            <a:extLst>
              <a:ext uri="{FF2B5EF4-FFF2-40B4-BE49-F238E27FC236}">
                <a16:creationId xmlns:a16="http://schemas.microsoft.com/office/drawing/2014/main" id="{B35042B3-1AA7-7142-2B68-EBC550EDAF20}"/>
              </a:ext>
            </a:extLst>
          </p:cNvPr>
          <p:cNvSpPr txBox="1"/>
          <p:nvPr/>
        </p:nvSpPr>
        <p:spPr>
          <a:xfrm>
            <a:off x="7185597" y="3603298"/>
            <a:ext cx="979714" cy="369332"/>
          </a:xfrm>
          <a:prstGeom prst="rect">
            <a:avLst/>
          </a:prstGeom>
          <a:noFill/>
        </p:spPr>
        <p:txBody>
          <a:bodyPr wrap="square">
            <a:spAutoFit/>
          </a:bodyPr>
          <a:lstStyle/>
          <a:p>
            <a:pPr algn="ctr"/>
            <a:r>
              <a:rPr lang="en-US" sz="1800" b="1" dirty="0">
                <a:solidFill>
                  <a:schemeClr val="bg1"/>
                </a:solidFill>
                <a:latin typeface="Segoe UI Light" panose="020B0502040204020203" pitchFamily="34" charset="0"/>
                <a:cs typeface="Segoe UI Light" panose="020B0502040204020203" pitchFamily="34" charset="0"/>
              </a:rPr>
              <a:t>Theft</a:t>
            </a:r>
            <a:endParaRPr lang="en-GB" dirty="0"/>
          </a:p>
        </p:txBody>
      </p:sp>
      <p:sp>
        <p:nvSpPr>
          <p:cNvPr id="4" name="TextBox 3">
            <a:extLst>
              <a:ext uri="{FF2B5EF4-FFF2-40B4-BE49-F238E27FC236}">
                <a16:creationId xmlns:a16="http://schemas.microsoft.com/office/drawing/2014/main" id="{C06AA936-8534-7543-A24A-E75CEDFEF5BF}"/>
              </a:ext>
            </a:extLst>
          </p:cNvPr>
          <p:cNvSpPr txBox="1"/>
          <p:nvPr/>
        </p:nvSpPr>
        <p:spPr>
          <a:xfrm>
            <a:off x="304799" y="213073"/>
            <a:ext cx="6096000" cy="630942"/>
          </a:xfrm>
          <a:prstGeom prst="rect">
            <a:avLst/>
          </a:prstGeom>
          <a:noFill/>
        </p:spPr>
        <p:txBody>
          <a:bodyPr wrap="square">
            <a:spAutoFit/>
          </a:bodyPr>
          <a:lstStyle/>
          <a:p>
            <a:r>
              <a:rPr lang="en-GB" sz="3500" dirty="0">
                <a:solidFill>
                  <a:schemeClr val="bg1"/>
                </a:solidFill>
                <a:latin typeface="Segoe UI Bold" panose="020B0802040204020203" pitchFamily="34" charset="0"/>
                <a:cs typeface="Segoe UI Bold" panose="020B0802040204020203" pitchFamily="34" charset="0"/>
              </a:rPr>
              <a:t>Highway to data hell</a:t>
            </a:r>
          </a:p>
        </p:txBody>
      </p:sp>
      <p:sp>
        <p:nvSpPr>
          <p:cNvPr id="26" name="TextBox 25">
            <a:extLst>
              <a:ext uri="{FF2B5EF4-FFF2-40B4-BE49-F238E27FC236}">
                <a16:creationId xmlns:a16="http://schemas.microsoft.com/office/drawing/2014/main" id="{A7AFD28E-D39E-A613-0625-01ADC034819C}"/>
              </a:ext>
            </a:extLst>
          </p:cNvPr>
          <p:cNvSpPr txBox="1"/>
          <p:nvPr/>
        </p:nvSpPr>
        <p:spPr>
          <a:xfrm>
            <a:off x="7198223" y="1219900"/>
            <a:ext cx="979714" cy="369332"/>
          </a:xfrm>
          <a:prstGeom prst="rect">
            <a:avLst/>
          </a:prstGeom>
          <a:noFill/>
        </p:spPr>
        <p:txBody>
          <a:bodyPr wrap="square">
            <a:spAutoFit/>
          </a:bodyPr>
          <a:lstStyle/>
          <a:p>
            <a:pPr algn="ctr"/>
            <a:r>
              <a:rPr lang="en-US" b="1" dirty="0">
                <a:solidFill>
                  <a:schemeClr val="bg1"/>
                </a:solidFill>
                <a:latin typeface="Segoe UI Light" panose="020B0502040204020203" pitchFamily="34" charset="0"/>
                <a:cs typeface="Segoe UI Light" panose="020B0502040204020203" pitchFamily="34" charset="0"/>
              </a:rPr>
              <a:t>Loss</a:t>
            </a:r>
            <a:endParaRPr lang="en-GB" dirty="0"/>
          </a:p>
        </p:txBody>
      </p:sp>
      <p:sp>
        <p:nvSpPr>
          <p:cNvPr id="5" name="TextBox 4">
            <a:extLst>
              <a:ext uri="{FF2B5EF4-FFF2-40B4-BE49-F238E27FC236}">
                <a16:creationId xmlns:a16="http://schemas.microsoft.com/office/drawing/2014/main" id="{A02BBEA8-B413-E2E0-5EBC-213C48EFE19D}"/>
              </a:ext>
            </a:extLst>
          </p:cNvPr>
          <p:cNvSpPr txBox="1"/>
          <p:nvPr/>
        </p:nvSpPr>
        <p:spPr>
          <a:xfrm>
            <a:off x="609594" y="6142536"/>
            <a:ext cx="7862769" cy="400110"/>
          </a:xfrm>
          <a:prstGeom prst="rect">
            <a:avLst/>
          </a:prstGeom>
          <a:noFill/>
        </p:spPr>
        <p:txBody>
          <a:bodyPr wrap="square">
            <a:spAutoFit/>
          </a:bodyPr>
          <a:lstStyle/>
          <a:p>
            <a:r>
              <a:rPr lang="en-US" sz="2000" b="1" dirty="0">
                <a:solidFill>
                  <a:schemeClr val="bg1"/>
                </a:solidFill>
                <a:latin typeface="Segoe UI Light" panose="020B0502040204020203" pitchFamily="34" charset="0"/>
                <a:cs typeface="Segoe UI Light" panose="020B0502040204020203" pitchFamily="34" charset="0"/>
              </a:rPr>
              <a:t>+ Solid data strategy (and Loop) key for M365 Copilot!</a:t>
            </a:r>
            <a:endParaRPr lang="en-GB" sz="2000" dirty="0"/>
          </a:p>
        </p:txBody>
      </p:sp>
      <p:sp>
        <p:nvSpPr>
          <p:cNvPr id="6" name="Arrow: Down 5">
            <a:extLst>
              <a:ext uri="{FF2B5EF4-FFF2-40B4-BE49-F238E27FC236}">
                <a16:creationId xmlns:a16="http://schemas.microsoft.com/office/drawing/2014/main" id="{88F6972D-0B5D-7F70-047B-A7E2B920C944}"/>
              </a:ext>
            </a:extLst>
          </p:cNvPr>
          <p:cNvSpPr/>
          <p:nvPr/>
        </p:nvSpPr>
        <p:spPr>
          <a:xfrm rot="18253955">
            <a:off x="261571" y="5993417"/>
            <a:ext cx="308242" cy="477799"/>
          </a:xfrm>
          <a:prstGeom prst="downArrow">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4021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1000"/>
                                        <p:tgtEl>
                                          <p:spTgt spid="23">
                                            <p:txEl>
                                              <p:pRg st="0" end="0"/>
                                            </p:txEl>
                                          </p:spTgt>
                                        </p:tgtEl>
                                      </p:cBhvr>
                                    </p:animEffect>
                                    <p:anim calcmode="lin" valueType="num">
                                      <p:cBhvr>
                                        <p:cTn id="2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animEffect transition="in" filter="fade">
                                      <p:cBhvr>
                                        <p:cTn id="35" dur="1000"/>
                                        <p:tgtEl>
                                          <p:spTgt spid="22">
                                            <p:txEl>
                                              <p:pRg st="0" end="0"/>
                                            </p:txEl>
                                          </p:spTgt>
                                        </p:tgtEl>
                                      </p:cBhvr>
                                    </p:animEffect>
                                    <p:anim calcmode="lin" valueType="num">
                                      <p:cBhvr>
                                        <p:cTn id="36"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fade">
                                      <p:cBhvr>
                                        <p:cTn id="49" dur="1000"/>
                                        <p:tgtEl>
                                          <p:spTgt spid="3">
                                            <p:txEl>
                                              <p:pRg st="2" end="2"/>
                                            </p:txEl>
                                          </p:spTgt>
                                        </p:tgtEl>
                                      </p:cBhvr>
                                    </p:animEffect>
                                    <p:anim calcmode="lin" valueType="num">
                                      <p:cBhvr>
                                        <p:cTn id="5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anim calcmode="lin" valueType="num">
                                      <p:cBhvr>
                                        <p:cTn id="79" dur="1000" fill="hold"/>
                                        <p:tgtEl>
                                          <p:spTgt spid="11"/>
                                        </p:tgtEl>
                                        <p:attrNameLst>
                                          <p:attrName>ppt_x</p:attrName>
                                        </p:attrNameLst>
                                      </p:cBhvr>
                                      <p:tavLst>
                                        <p:tav tm="0">
                                          <p:val>
                                            <p:strVal val="#ppt_x"/>
                                          </p:val>
                                        </p:tav>
                                        <p:tav tm="100000">
                                          <p:val>
                                            <p:strVal val="#ppt_x"/>
                                          </p:val>
                                        </p:tav>
                                      </p:tavLst>
                                    </p:anim>
                                    <p:anim calcmode="lin" valueType="num">
                                      <p:cBhvr>
                                        <p:cTn id="80" dur="1000" fill="hold"/>
                                        <p:tgtEl>
                                          <p:spTgt spid="1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1000"/>
                                        <p:tgtEl>
                                          <p:spTgt spid="12"/>
                                        </p:tgtEl>
                                      </p:cBhvr>
                                    </p:animEffect>
                                    <p:anim calcmode="lin" valueType="num">
                                      <p:cBhvr>
                                        <p:cTn id="84" dur="1000" fill="hold"/>
                                        <p:tgtEl>
                                          <p:spTgt spid="12"/>
                                        </p:tgtEl>
                                        <p:attrNameLst>
                                          <p:attrName>ppt_x</p:attrName>
                                        </p:attrNameLst>
                                      </p:cBhvr>
                                      <p:tavLst>
                                        <p:tav tm="0">
                                          <p:val>
                                            <p:strVal val="#ppt_x"/>
                                          </p:val>
                                        </p:tav>
                                        <p:tav tm="100000">
                                          <p:val>
                                            <p:strVal val="#ppt_x"/>
                                          </p:val>
                                        </p:tav>
                                      </p:tavLst>
                                    </p:anim>
                                    <p:anim calcmode="lin" valueType="num">
                                      <p:cBhvr>
                                        <p:cTn id="85" dur="1000" fill="hold"/>
                                        <p:tgtEl>
                                          <p:spTgt spid="1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1000"/>
                                        <p:tgtEl>
                                          <p:spTgt spid="17"/>
                                        </p:tgtEl>
                                      </p:cBhvr>
                                    </p:animEffect>
                                    <p:anim calcmode="lin" valueType="num">
                                      <p:cBhvr>
                                        <p:cTn id="89" dur="1000" fill="hold"/>
                                        <p:tgtEl>
                                          <p:spTgt spid="17"/>
                                        </p:tgtEl>
                                        <p:attrNameLst>
                                          <p:attrName>ppt_x</p:attrName>
                                        </p:attrNameLst>
                                      </p:cBhvr>
                                      <p:tavLst>
                                        <p:tav tm="0">
                                          <p:val>
                                            <p:strVal val="#ppt_x"/>
                                          </p:val>
                                        </p:tav>
                                        <p:tav tm="100000">
                                          <p:val>
                                            <p:strVal val="#ppt_x"/>
                                          </p:val>
                                        </p:tav>
                                      </p:tavLst>
                                    </p:anim>
                                    <p:anim calcmode="lin" valueType="num">
                                      <p:cBhvr>
                                        <p:cTn id="9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anim calcmode="lin" valueType="num">
                                      <p:cBhvr>
                                        <p:cTn id="96" dur="1000" fill="hold"/>
                                        <p:tgtEl>
                                          <p:spTgt spid="13"/>
                                        </p:tgtEl>
                                        <p:attrNameLst>
                                          <p:attrName>ppt_x</p:attrName>
                                        </p:attrNameLst>
                                      </p:cBhvr>
                                      <p:tavLst>
                                        <p:tav tm="0">
                                          <p:val>
                                            <p:strVal val="#ppt_x"/>
                                          </p:val>
                                        </p:tav>
                                        <p:tav tm="100000">
                                          <p:val>
                                            <p:strVal val="#ppt_x"/>
                                          </p:val>
                                        </p:tav>
                                      </p:tavLst>
                                    </p:anim>
                                    <p:anim calcmode="lin" valueType="num">
                                      <p:cBhvr>
                                        <p:cTn id="97" dur="1000" fill="hold"/>
                                        <p:tgtEl>
                                          <p:spTgt spid="1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1000"/>
                                        <p:tgtEl>
                                          <p:spTgt spid="14"/>
                                        </p:tgtEl>
                                      </p:cBhvr>
                                    </p:animEffect>
                                    <p:anim calcmode="lin" valueType="num">
                                      <p:cBhvr>
                                        <p:cTn id="101" dur="1000" fill="hold"/>
                                        <p:tgtEl>
                                          <p:spTgt spid="14"/>
                                        </p:tgtEl>
                                        <p:attrNameLst>
                                          <p:attrName>ppt_x</p:attrName>
                                        </p:attrNameLst>
                                      </p:cBhvr>
                                      <p:tavLst>
                                        <p:tav tm="0">
                                          <p:val>
                                            <p:strVal val="#ppt_x"/>
                                          </p:val>
                                        </p:tav>
                                        <p:tav tm="100000">
                                          <p:val>
                                            <p:strVal val="#ppt_x"/>
                                          </p:val>
                                        </p:tav>
                                      </p:tavLst>
                                    </p:anim>
                                    <p:anim calcmode="lin" valueType="num">
                                      <p:cBhvr>
                                        <p:cTn id="102" dur="1000" fill="hold"/>
                                        <p:tgtEl>
                                          <p:spTgt spid="14"/>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1000"/>
                                        <p:tgtEl>
                                          <p:spTgt spid="18"/>
                                        </p:tgtEl>
                                      </p:cBhvr>
                                    </p:animEffect>
                                    <p:anim calcmode="lin" valueType="num">
                                      <p:cBhvr>
                                        <p:cTn id="106" dur="1000" fill="hold"/>
                                        <p:tgtEl>
                                          <p:spTgt spid="18"/>
                                        </p:tgtEl>
                                        <p:attrNameLst>
                                          <p:attrName>ppt_x</p:attrName>
                                        </p:attrNameLst>
                                      </p:cBhvr>
                                      <p:tavLst>
                                        <p:tav tm="0">
                                          <p:val>
                                            <p:strVal val="#ppt_x"/>
                                          </p:val>
                                        </p:tav>
                                        <p:tav tm="100000">
                                          <p:val>
                                            <p:strVal val="#ppt_x"/>
                                          </p:val>
                                        </p:tav>
                                      </p:tavLst>
                                    </p:anim>
                                    <p:anim calcmode="lin" valueType="num">
                                      <p:cBhvr>
                                        <p:cTn id="10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1000"/>
                                        <p:tgtEl>
                                          <p:spTgt spid="5"/>
                                        </p:tgtEl>
                                      </p:cBhvr>
                                    </p:animEffect>
                                    <p:anim calcmode="lin" valueType="num">
                                      <p:cBhvr>
                                        <p:cTn id="113" dur="1000" fill="hold"/>
                                        <p:tgtEl>
                                          <p:spTgt spid="5"/>
                                        </p:tgtEl>
                                        <p:attrNameLst>
                                          <p:attrName>ppt_x</p:attrName>
                                        </p:attrNameLst>
                                      </p:cBhvr>
                                      <p:tavLst>
                                        <p:tav tm="0">
                                          <p:val>
                                            <p:strVal val="#ppt_x"/>
                                          </p:val>
                                        </p:tav>
                                        <p:tav tm="100000">
                                          <p:val>
                                            <p:strVal val="#ppt_x"/>
                                          </p:val>
                                        </p:tav>
                                      </p:tavLst>
                                    </p:anim>
                                    <p:anim calcmode="lin" valueType="num">
                                      <p:cBhvr>
                                        <p:cTn id="114" dur="1000" fill="hold"/>
                                        <p:tgtEl>
                                          <p:spTgt spid="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
                                        </p:tgtEl>
                                        <p:attrNameLst>
                                          <p:attrName>style.visibility</p:attrName>
                                        </p:attrNameLst>
                                      </p:cBhvr>
                                      <p:to>
                                        <p:strVal val="visible"/>
                                      </p:to>
                                    </p:set>
                                    <p:animEffect transition="in" filter="fade">
                                      <p:cBhvr>
                                        <p:cTn id="117" dur="1000"/>
                                        <p:tgtEl>
                                          <p:spTgt spid="6"/>
                                        </p:tgtEl>
                                      </p:cBhvr>
                                    </p:animEffect>
                                    <p:anim calcmode="lin" valueType="num">
                                      <p:cBhvr>
                                        <p:cTn id="118" dur="1000" fill="hold"/>
                                        <p:tgtEl>
                                          <p:spTgt spid="6"/>
                                        </p:tgtEl>
                                        <p:attrNameLst>
                                          <p:attrName>ppt_x</p:attrName>
                                        </p:attrNameLst>
                                      </p:cBhvr>
                                      <p:tavLst>
                                        <p:tav tm="0">
                                          <p:val>
                                            <p:strVal val="#ppt_x"/>
                                          </p:val>
                                        </p:tav>
                                        <p:tav tm="100000">
                                          <p:val>
                                            <p:strVal val="#ppt_x"/>
                                          </p:val>
                                        </p:tav>
                                      </p:tavLst>
                                    </p:anim>
                                    <p:anim calcmode="lin" valueType="num">
                                      <p:cBhvr>
                                        <p:cTn id="1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20" grpId="0"/>
      <p:bldP spid="21" grpId="0"/>
      <p:bldP spid="26" grpId="0"/>
      <p:bldP spid="5"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F9DF02AE-28B1-31C1-DC63-84639D5D5342}"/>
              </a:ext>
            </a:extLst>
          </p:cNvPr>
          <p:cNvSpPr/>
          <p:nvPr/>
        </p:nvSpPr>
        <p:spPr>
          <a:xfrm rot="10800000">
            <a:off x="4328975" y="-173465"/>
            <a:ext cx="8553904" cy="7491562"/>
          </a:xfrm>
          <a:prstGeom prst="rtTriangle">
            <a:avLst/>
          </a:prstGeom>
          <a:solidFill>
            <a:srgbClr val="2D82DB"/>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4" descr="Adam-Grant-trans - Nordic Business Forum Live Stream">
            <a:extLst>
              <a:ext uri="{FF2B5EF4-FFF2-40B4-BE49-F238E27FC236}">
                <a16:creationId xmlns:a16="http://schemas.microsoft.com/office/drawing/2014/main" id="{0F444931-B172-3104-292C-E5A704F22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94" r="5329" b="2"/>
          <a:stretch/>
        </p:blipFill>
        <p:spPr bwMode="auto">
          <a:xfrm>
            <a:off x="7350186" y="1289261"/>
            <a:ext cx="4841814" cy="55687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A9FE2A-503F-7C3A-F843-E84D59DFE980}"/>
              </a:ext>
            </a:extLst>
          </p:cNvPr>
          <p:cNvSpPr txBox="1"/>
          <p:nvPr/>
        </p:nvSpPr>
        <p:spPr>
          <a:xfrm>
            <a:off x="10822498" y="6504057"/>
            <a:ext cx="1369502" cy="353943"/>
          </a:xfrm>
          <a:prstGeom prst="roundRect">
            <a:avLst/>
          </a:prstGeom>
          <a:solidFill>
            <a:srgbClr val="F4F4F2"/>
          </a:solidFill>
          <a:ln w="38100">
            <a:solidFill>
              <a:srgbClr val="752774"/>
            </a:solidFill>
          </a:ln>
        </p:spPr>
        <p:txBody>
          <a:bodyPr vert="horz" lIns="91440" tIns="45720" rIns="91440" bIns="45720" rtlCol="0" anchor="ctr">
            <a:normAutofit fontScale="92500" lnSpcReduction="10000"/>
          </a:bodyPr>
          <a:lstStyle/>
          <a:p>
            <a:pPr algn="ctr">
              <a:lnSpc>
                <a:spcPct val="90000"/>
              </a:lnSpc>
              <a:spcAft>
                <a:spcPts val="600"/>
              </a:spcAft>
            </a:pPr>
            <a:r>
              <a:rPr lang="en-US" b="1" i="1" dirty="0">
                <a:latin typeface="Segoe UI Light" panose="020B0502040204020203" pitchFamily="34" charset="0"/>
                <a:cs typeface="Segoe UI Light" panose="020B0502040204020203" pitchFamily="34" charset="0"/>
              </a:rPr>
              <a:t>Adam Grant</a:t>
            </a:r>
          </a:p>
        </p:txBody>
      </p:sp>
      <p:sp>
        <p:nvSpPr>
          <p:cNvPr id="22" name="Title 6">
            <a:extLst>
              <a:ext uri="{FF2B5EF4-FFF2-40B4-BE49-F238E27FC236}">
                <a16:creationId xmlns:a16="http://schemas.microsoft.com/office/drawing/2014/main" id="{4D7F5504-3202-7F7C-A70A-1029D93E7475}"/>
              </a:ext>
            </a:extLst>
          </p:cNvPr>
          <p:cNvSpPr>
            <a:spLocks noGrp="1"/>
          </p:cNvSpPr>
          <p:nvPr>
            <p:ph type="title"/>
          </p:nvPr>
        </p:nvSpPr>
        <p:spPr>
          <a:xfrm>
            <a:off x="419100" y="2800001"/>
            <a:ext cx="6499860" cy="2547257"/>
          </a:xfrm>
          <a:noFill/>
        </p:spPr>
        <p:txBody>
          <a:bodyPr vert="horz" lIns="91440" tIns="45720" rIns="91440" bIns="45720" rtlCol="0" anchor="ctr">
            <a:noAutofit/>
          </a:bodyPr>
          <a:lstStyle/>
          <a:p>
            <a:pPr algn="ctr"/>
            <a:r>
              <a:rPr lang="en-US" sz="4000" i="1" kern="1200" dirty="0">
                <a:solidFill>
                  <a:srgbClr val="FFFFFF"/>
                </a:solidFill>
                <a:latin typeface="Segoe UI Light" panose="020B0502040204020203" pitchFamily="34" charset="0"/>
                <a:cs typeface="Segoe UI Light" panose="020B0502040204020203" pitchFamily="34" charset="0"/>
              </a:rPr>
              <a:t>The best way to contribute more is not to take up more airtime. It’s to increase your ratio of </a:t>
            </a:r>
            <a:r>
              <a:rPr lang="en-US" sz="4000" i="1" kern="1200">
                <a:solidFill>
                  <a:srgbClr val="FFFFFF"/>
                </a:solidFill>
                <a:latin typeface="Segoe UI Light" panose="020B0502040204020203" pitchFamily="34" charset="0"/>
                <a:cs typeface="Segoe UI Light" panose="020B0502040204020203" pitchFamily="34" charset="0"/>
              </a:rPr>
              <a:t>insight to airtime</a:t>
            </a:r>
            <a:r>
              <a:rPr lang="en-US" sz="4000" i="1" kern="1200" dirty="0">
                <a:solidFill>
                  <a:srgbClr val="FFFFFF"/>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08449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PPC-SpeakerPPT_TEMPLATE_2023-07-31" id="{F53FAABA-2902-4655-8CC1-049DCCC3B39F}" vid="{7079305C-6CF6-4530-9AEA-EAEE38A7C77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155b884-db38-481c-9476-6d77d4b0681c">
      <Terms xmlns="http://schemas.microsoft.com/office/infopath/2007/PartnerControls"/>
    </lcf76f155ced4ddcb4097134ff3c332f>
    <TaxCatchAll xmlns="c2ff592d-5049-4c50-b804-6fd84f08165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514C6276721A458E2925E719869C50" ma:contentTypeVersion="8" ma:contentTypeDescription="Create a new document." ma:contentTypeScope="" ma:versionID="6668dd1d44de033e07e5b87aa938bb87">
  <xsd:schema xmlns:xsd="http://www.w3.org/2001/XMLSchema" xmlns:xs="http://www.w3.org/2001/XMLSchema" xmlns:p="http://schemas.microsoft.com/office/2006/metadata/properties" xmlns:ns2="9155b884-db38-481c-9476-6d77d4b0681c" xmlns:ns3="c2ff592d-5049-4c50-b804-6fd84f08165c" targetNamespace="http://schemas.microsoft.com/office/2006/metadata/properties" ma:root="true" ma:fieldsID="bbf742420026da2c02f79c584ee23d11" ns2:_="" ns3:_="">
    <xsd:import namespace="9155b884-db38-481c-9476-6d77d4b0681c"/>
    <xsd:import namespace="c2ff592d-5049-4c50-b804-6fd84f0816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55b884-db38-481c-9476-6d77d4b068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c340f6a-5a59-4f5c-8343-18d8a8a618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ff592d-5049-4c50-b804-6fd84f08165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74ecb93-4494-4de8-bd27-3c0b4582bd59}" ma:internalName="TaxCatchAll" ma:showField="CatchAllData" ma:web="c2ff592d-5049-4c50-b804-6fd84f08165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9EE40-2DD6-4E47-AECA-1A9F38A7E20E}">
  <ds:schemaRefs>
    <ds:schemaRef ds:uri="http://schemas.microsoft.com/sharepoint/v3/contenttype/forms"/>
  </ds:schemaRefs>
</ds:datastoreItem>
</file>

<file path=customXml/itemProps2.xml><?xml version="1.0" encoding="utf-8"?>
<ds:datastoreItem xmlns:ds="http://schemas.openxmlformats.org/officeDocument/2006/customXml" ds:itemID="{716CFF56-6550-4512-AC1C-7AD1120BFB06}">
  <ds:schemaRefs>
    <ds:schemaRef ds:uri="c2ff592d-5049-4c50-b804-6fd84f08165c"/>
    <ds:schemaRef ds:uri="http://purl.org/dc/elements/1.1/"/>
    <ds:schemaRef ds:uri="http://purl.org/dc/terms/"/>
    <ds:schemaRef ds:uri="http://www.w3.org/XML/1998/namespace"/>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schemas.microsoft.com/office/infopath/2007/PartnerControls"/>
    <ds:schemaRef ds:uri="9155b884-db38-481c-9476-6d77d4b0681c"/>
  </ds:schemaRefs>
</ds:datastoreItem>
</file>

<file path=customXml/itemProps3.xml><?xml version="1.0" encoding="utf-8"?>
<ds:datastoreItem xmlns:ds="http://schemas.openxmlformats.org/officeDocument/2006/customXml" ds:itemID="{8DB9E23F-C62B-4920-991B-A0B69D2589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55b884-db38-481c-9476-6d77d4b0681c"/>
    <ds:schemaRef ds:uri="c2ff592d-5049-4c50-b804-6fd84f081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9578</TotalTime>
  <Words>899</Words>
  <Application>Microsoft Office PowerPoint</Application>
  <PresentationFormat>Widescreen</PresentationFormat>
  <Paragraphs>158</Paragraphs>
  <Slides>18</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Arial</vt:lpstr>
      <vt:lpstr>Calibri</vt:lpstr>
      <vt:lpstr>Calibri Light</vt:lpstr>
      <vt:lpstr>Congenial</vt:lpstr>
      <vt:lpstr>Segoe UI Black</vt:lpstr>
      <vt:lpstr>Segoe UI Bold</vt:lpstr>
      <vt:lpstr>Segoe UI Light</vt:lpstr>
      <vt:lpstr>Wingdings</vt:lpstr>
      <vt:lpstr>Office Theme</vt:lpstr>
      <vt:lpstr>Custom Design</vt:lpstr>
      <vt:lpstr>1_Office Theme</vt:lpstr>
      <vt:lpstr>3_Office Theme</vt:lpstr>
      <vt:lpstr>Do low-code projects need Change Management?  Appsolutely!</vt:lpstr>
      <vt:lpstr>A bit about me</vt:lpstr>
      <vt:lpstr>So, what’s going on?</vt:lpstr>
      <vt:lpstr>Brief history of computing</vt:lpstr>
      <vt:lpstr>Through the looking glass</vt:lpstr>
      <vt:lpstr>The evil that men do</vt:lpstr>
      <vt:lpstr>Mama, I just killed a man      (made IT function)</vt:lpstr>
      <vt:lpstr> </vt:lpstr>
      <vt:lpstr>The best way to contribute more is not to take up more airtime. It’s to increase your ratio of insight to airtime.</vt:lpstr>
      <vt:lpstr>PowerPoint Presentation</vt:lpstr>
      <vt:lpstr>PowerPoint Presentation</vt:lpstr>
      <vt:lpstr>PowerPoint Presentation</vt:lpstr>
      <vt:lpstr>PowerPoint Presentation</vt:lpstr>
      <vt:lpstr>PowerPoint Presentation</vt:lpstr>
      <vt:lpstr>Who you gonna call?</vt:lpstr>
      <vt:lpstr>Smells like change spirit</vt:lpstr>
      <vt:lpstr>Fire up your questions</vt:lpstr>
      <vt:lpstr>HAVE A GREAT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Iberian Technology Summit – UALg presentation</dc:title>
  <dc:creator>Adam BA</dc:creator>
  <cp:lastModifiedBy>Angeliki Patsiavou</cp:lastModifiedBy>
  <cp:revision>66</cp:revision>
  <dcterms:created xsi:type="dcterms:W3CDTF">2022-07-13T18:05:42Z</dcterms:created>
  <dcterms:modified xsi:type="dcterms:W3CDTF">2024-03-21T09:10:43Z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0x010100CC514C6276721A458E2925E719869C50</vt:lpwstr>
  </property>
  <property fmtid="{D5CDD505-2E9C-101B-9397-08002B2CF9AE}" pid="3" name="MediaServiceImageTags">
    <vt:lpwstr/>
  </property>
</Properties>
</file>